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43" r:id="rId2"/>
    <p:sldId id="390" r:id="rId3"/>
    <p:sldId id="416" r:id="rId4"/>
    <p:sldId id="424" r:id="rId5"/>
    <p:sldId id="427" r:id="rId6"/>
    <p:sldId id="529" r:id="rId7"/>
    <p:sldId id="530" r:id="rId8"/>
    <p:sldId id="534" r:id="rId9"/>
    <p:sldId id="531" r:id="rId10"/>
    <p:sldId id="536" r:id="rId11"/>
    <p:sldId id="535" r:id="rId12"/>
    <p:sldId id="537" r:id="rId13"/>
    <p:sldId id="484" r:id="rId14"/>
    <p:sldId id="475" r:id="rId15"/>
    <p:sldId id="485" r:id="rId16"/>
    <p:sldId id="486" r:id="rId17"/>
    <p:sldId id="391" r:id="rId18"/>
    <p:sldId id="539" r:id="rId19"/>
    <p:sldId id="471" r:id="rId20"/>
    <p:sldId id="470" r:id="rId21"/>
    <p:sldId id="495" r:id="rId22"/>
    <p:sldId id="497" r:id="rId23"/>
    <p:sldId id="494" r:id="rId24"/>
    <p:sldId id="498" r:id="rId25"/>
    <p:sldId id="480" r:id="rId26"/>
    <p:sldId id="409" r:id="rId27"/>
    <p:sldId id="451" r:id="rId28"/>
    <p:sldId id="520" r:id="rId29"/>
    <p:sldId id="444" r:id="rId30"/>
    <p:sldId id="443" r:id="rId31"/>
    <p:sldId id="435" r:id="rId32"/>
    <p:sldId id="445" r:id="rId33"/>
    <p:sldId id="431" r:id="rId34"/>
    <p:sldId id="450" r:id="rId35"/>
    <p:sldId id="432" r:id="rId36"/>
    <p:sldId id="446" r:id="rId37"/>
    <p:sldId id="433" r:id="rId38"/>
    <p:sldId id="447" r:id="rId39"/>
    <p:sldId id="434" r:id="rId40"/>
    <p:sldId id="448" r:id="rId41"/>
    <p:sldId id="436" r:id="rId42"/>
    <p:sldId id="437" r:id="rId43"/>
    <p:sldId id="438" r:id="rId44"/>
    <p:sldId id="449" r:id="rId45"/>
    <p:sldId id="439" r:id="rId46"/>
    <p:sldId id="441" r:id="rId47"/>
    <p:sldId id="440" r:id="rId48"/>
    <p:sldId id="499" r:id="rId49"/>
    <p:sldId id="519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511" r:id="rId62"/>
    <p:sldId id="512" r:id="rId63"/>
    <p:sldId id="513" r:id="rId64"/>
    <p:sldId id="514" r:id="rId65"/>
    <p:sldId id="515" r:id="rId66"/>
    <p:sldId id="516" r:id="rId67"/>
    <p:sldId id="517" r:id="rId68"/>
    <p:sldId id="521" r:id="rId69"/>
    <p:sldId id="457" r:id="rId70"/>
    <p:sldId id="481" r:id="rId71"/>
    <p:sldId id="482" r:id="rId72"/>
    <p:sldId id="522" r:id="rId73"/>
    <p:sldId id="523" r:id="rId74"/>
    <p:sldId id="526" r:id="rId75"/>
    <p:sldId id="524" r:id="rId76"/>
    <p:sldId id="528" r:id="rId77"/>
    <p:sldId id="525" r:id="rId78"/>
    <p:sldId id="527" r:id="rId79"/>
    <p:sldId id="54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1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27BFC-E54E-1243-AD38-3FDA1D92957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F7A2E-B8E3-FE4B-A236-2B6C85C5A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0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4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4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3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0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34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6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3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5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1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09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95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3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1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3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22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4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1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7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38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6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2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3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3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69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22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6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54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07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77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29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11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991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60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34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4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8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41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3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06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178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03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1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547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56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0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17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06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286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93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50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802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468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0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4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2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7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58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815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76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0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760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74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538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033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56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1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B872-693F-394E-BCB0-23A82539E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91B9F-1452-F34E-A036-15D210F9E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1F1F-BE38-A948-9032-B31CC992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6F0A7-6416-784F-B45C-B5E0A750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12BB-3C04-9044-88F5-181FB155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1BE1-2892-A844-90BC-0CBA932A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4EA2C-AC84-7D45-9B80-155CAD689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33F6-D2A7-1D41-9656-237EE6F6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19AB8-E79B-C449-8234-28E0B2EE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3343-89AF-8046-976C-0773EC54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0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BA9A2-6F98-2649-AFCD-154166648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63792-8822-774C-85E4-FBF854233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48C2B-9974-8747-A20C-3AD6AA0E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AF9E-B8DE-DC43-AE4A-8F2D9CA79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4F39-4D73-0940-A3A9-35482FCF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1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ACD3-CA86-3D4A-8776-8B21C422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C23DB-81AE-034C-89A0-B00A7005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6028-8940-A04E-ACDB-EF054751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C99A9-E2A5-834E-8E23-9AED7586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25BB-C174-EA4B-8A1E-9D07853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6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A660-45BA-164E-A6D3-5E0F8520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2864-C2D5-E645-89C0-2951F848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38CD5-7D12-0941-AA8C-79A978C6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C398-1D9E-AC40-87F8-E050FB73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E184C-584B-1F4C-82FF-9CEC47BE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DA3-7B34-B549-A514-7D3F20C7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CCFE-6A12-8542-9687-15B4C1E48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8567-20EA-BD40-8E94-BB1E7EEA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5FA4E-1A67-3640-B273-43227CD8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74115-C96D-9E4D-881E-71F6E757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0C35-FBC9-C442-98DD-AD96743A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656-ACFB-0D44-8A0D-D8926A5E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51D33-CCB8-1741-BBB7-046F94F9F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B5B04-477C-584A-A537-AF9032C02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1D5EA-BA92-9F47-85E1-55EF5B84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F48B7-CC6E-C243-BFBD-C13B0AE8B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D61B6-9D16-E541-BC47-FCC196ED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39145-90FB-9C44-AA90-D6003F4F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8EE0F-07AC-6F40-9583-AECD7CD2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22E6-A510-6542-B262-61DEDB8B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1C4CE-C20D-7041-A936-70E4E9E2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BEA6-AAEE-C24C-9FB3-F32D8EC3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AADB7-03C1-B148-A3BC-9E3CACD3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D5835-3120-EA47-86FF-8322CFA2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4C6D4-BDDA-484A-8C11-9B658DCB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C482-A7D3-964E-876E-D7B0A38D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7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E54B-7ABC-FF4C-B5E4-80056F60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3B7F-AB64-C34C-9B20-739FFA86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0E633-8A81-AF40-97D9-5D041484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1FBF5-25B4-004E-A9E8-15EF89DE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DF4E-72A3-CD4B-B2FC-FC11F3D9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30BC9-D68F-4C45-A451-33BE4BB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9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913E-192A-A545-B634-C7A5E043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C42B1-B6A4-EF48-81BA-DB96F293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BDCB8-3846-9B44-9059-B1F15CCF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DD583-3F59-B741-A87C-798E0DDE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6C377-1889-AE42-8892-D25DBD9C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633AB-30A2-F648-9CB5-34B2A7F8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6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3E0A3-5B03-8142-909C-FED60993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EAF06-2722-8D4C-AD28-8522D45B6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335-8C34-E948-8580-1A64257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C2A7-1CED-FD4C-ABA0-5D0C441CC28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018F-97CD-DC45-B1BC-B8BC017C7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6995-5B67-BA41-8F99-1D848CEA9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1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ght#/media/File:Light_dispersion_conceptual_waves.gif" TargetMode="Externa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0D854-F8CA-994E-8940-D41ED586EF4F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Why do we care about light and orbitals?</a:t>
            </a:r>
            <a:endParaRPr lang="en-US" sz="3000" b="1" u="sng" dirty="0"/>
          </a:p>
        </p:txBody>
      </p:sp>
      <p:pic>
        <p:nvPicPr>
          <p:cNvPr id="12" name="Picture 11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E52FFCBC-37B7-6D44-8E94-4450C5D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9" y="553998"/>
            <a:ext cx="7376887" cy="60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B1753-E87E-E148-A1D7-9F1465BE56B6}"/>
              </a:ext>
            </a:extLst>
          </p:cNvPr>
          <p:cNvSpPr txBox="1"/>
          <p:nvPr/>
        </p:nvSpPr>
        <p:spPr>
          <a:xfrm>
            <a:off x="7861466" y="653143"/>
            <a:ext cx="41444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comes in (from the sun) and eventually leaves to keep the planet in </a:t>
            </a:r>
            <a:r>
              <a:rPr lang="en-US" sz="2400" b="1" dirty="0"/>
              <a:t>radiative balance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To understand climate and climate change, we need to get a handle on the many forms of light, and how they interact with various kinds of matter.</a:t>
            </a:r>
          </a:p>
          <a:p>
            <a:endParaRPr lang="en-US" sz="2400" dirty="0"/>
          </a:p>
          <a:p>
            <a:r>
              <a:rPr lang="en-US" sz="2400" dirty="0"/>
              <a:t>In particular, we need to have a clear understanding of the difference between </a:t>
            </a:r>
            <a:r>
              <a:rPr lang="en-US" sz="2400" b="1" dirty="0"/>
              <a:t>glowing</a:t>
            </a:r>
            <a:r>
              <a:rPr lang="en-US" sz="2400" dirty="0"/>
              <a:t> vs </a:t>
            </a:r>
            <a:r>
              <a:rPr lang="en-US" sz="2400" b="1" dirty="0"/>
              <a:t>reflecting</a:t>
            </a:r>
            <a:r>
              <a:rPr lang="en-US" sz="2400" dirty="0"/>
              <a:t> light </a:t>
            </a:r>
          </a:p>
        </p:txBody>
      </p:sp>
    </p:spTree>
    <p:extLst>
      <p:ext uri="{BB962C8B-B14F-4D97-AF65-F5344CB8AC3E}">
        <p14:creationId xmlns:p14="http://schemas.microsoft.com/office/powerpoint/2010/main" val="123815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ECEAC-1E9B-FE43-A9F5-D6B57930C74F}"/>
              </a:ext>
            </a:extLst>
          </p:cNvPr>
          <p:cNvCxnSpPr>
            <a:cxnSpLocks/>
          </p:cNvCxnSpPr>
          <p:nvPr/>
        </p:nvCxnSpPr>
        <p:spPr>
          <a:xfrm flipH="1" flipV="1">
            <a:off x="2501902" y="1538514"/>
            <a:ext cx="3448955" cy="155753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59F589-96A3-684F-9696-178511E23928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85B44-3CEC-614F-ABB9-D41A8924E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81" y="2824347"/>
            <a:ext cx="1757081" cy="1706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0DAD8B-0224-504D-AF2A-028AB157CACD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6448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ECEAC-1E9B-FE43-A9F5-D6B57930C74F}"/>
              </a:ext>
            </a:extLst>
          </p:cNvPr>
          <p:cNvCxnSpPr>
            <a:cxnSpLocks/>
          </p:cNvCxnSpPr>
          <p:nvPr/>
        </p:nvCxnSpPr>
        <p:spPr>
          <a:xfrm flipH="1" flipV="1">
            <a:off x="2358560" y="1127034"/>
            <a:ext cx="4316560" cy="139899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59F589-96A3-684F-9696-178511E23928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E0784-C115-6246-BF17-A56E0BA7899C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8790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ECEAC-1E9B-FE43-A9F5-D6B57930C74F}"/>
              </a:ext>
            </a:extLst>
          </p:cNvPr>
          <p:cNvCxnSpPr>
            <a:cxnSpLocks/>
          </p:cNvCxnSpPr>
          <p:nvPr/>
        </p:nvCxnSpPr>
        <p:spPr>
          <a:xfrm flipH="1" flipV="1">
            <a:off x="2358560" y="1127034"/>
            <a:ext cx="4316560" cy="139899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59F589-96A3-684F-9696-178511E23928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591C1-9634-1843-BAC9-C3F7FBE2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258" y="2006570"/>
            <a:ext cx="2280508" cy="20218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239FF5-2866-3A4C-8B6E-623DB7AA2CA5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4064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90679" y="859549"/>
            <a:ext cx="119508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shapes of </a:t>
            </a:r>
            <a:r>
              <a:rPr lang="en-US" sz="2400" b="1" dirty="0"/>
              <a:t>molecular orbitals </a:t>
            </a:r>
            <a:r>
              <a:rPr lang="en-US" sz="2400" dirty="0"/>
              <a:t>are </a:t>
            </a:r>
            <a:r>
              <a:rPr lang="en-US" sz="2400" b="1" dirty="0"/>
              <a:t>very</a:t>
            </a:r>
            <a:r>
              <a:rPr lang="en-US" sz="2400" dirty="0"/>
              <a:t> </a:t>
            </a:r>
            <a:r>
              <a:rPr lang="en-US" sz="2400" b="1" dirty="0"/>
              <a:t>different</a:t>
            </a:r>
            <a:r>
              <a:rPr lang="en-US" sz="2400" dirty="0"/>
              <a:t> – they’re not s-orbitals, p-orbitals. However, the same ideas apply (HOMO, LUMO, gaps)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6672D-ED57-AC4D-BC90-777D05B8D08F}"/>
              </a:ext>
            </a:extLst>
          </p:cNvPr>
          <p:cNvSpPr/>
          <p:nvPr/>
        </p:nvSpPr>
        <p:spPr>
          <a:xfrm>
            <a:off x="0" y="-1162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Orbitals are not just for atoms – molecules, solid objects also have them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DBF763-D2DD-7D46-825B-3A00DCA967B0}"/>
              </a:ext>
            </a:extLst>
          </p:cNvPr>
          <p:cNvGrpSpPr/>
          <p:nvPr/>
        </p:nvGrpSpPr>
        <p:grpSpPr>
          <a:xfrm>
            <a:off x="304255" y="2018053"/>
            <a:ext cx="2734635" cy="4345497"/>
            <a:chOff x="626082" y="2068452"/>
            <a:chExt cx="2734635" cy="4345497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01B3F202-82C7-3E48-A010-787A5F9FA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25142" y="2797876"/>
              <a:ext cx="3340874" cy="1882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76894D-B77D-4D4C-9A87-6C8FEA0BE3A5}"/>
                </a:ext>
              </a:extLst>
            </p:cNvPr>
            <p:cNvSpPr txBox="1"/>
            <p:nvPr/>
          </p:nvSpPr>
          <p:spPr>
            <a:xfrm>
              <a:off x="626082" y="5582952"/>
              <a:ext cx="2734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Leaf with green chlorophyll pigment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3DC982-8689-7A4E-830F-3122FE6C0BA8}"/>
              </a:ext>
            </a:extLst>
          </p:cNvPr>
          <p:cNvGrpSpPr/>
          <p:nvPr/>
        </p:nvGrpSpPr>
        <p:grpSpPr>
          <a:xfrm>
            <a:off x="3504843" y="2007717"/>
            <a:ext cx="8054418" cy="4504530"/>
            <a:chOff x="268310" y="2019537"/>
            <a:chExt cx="8054418" cy="45045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E44637-0541-3045-8906-AD887FD7DA55}"/>
                </a:ext>
              </a:extLst>
            </p:cNvPr>
            <p:cNvGrpSpPr/>
            <p:nvPr/>
          </p:nvGrpSpPr>
          <p:grpSpPr>
            <a:xfrm>
              <a:off x="268310" y="2099270"/>
              <a:ext cx="2090288" cy="4374385"/>
              <a:chOff x="4482118" y="2517925"/>
              <a:chExt cx="2090288" cy="43743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EBD615D5-A6A5-AE4D-9451-38666C7BA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549450">
                <a:off x="3855032" y="3145011"/>
                <a:ext cx="3344460" cy="209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1906CF-12E4-9E4E-81DD-68B90ACD7843}"/>
                  </a:ext>
                </a:extLst>
              </p:cNvPr>
              <p:cNvSpPr txBox="1"/>
              <p:nvPr/>
            </p:nvSpPr>
            <p:spPr>
              <a:xfrm>
                <a:off x="4856055" y="6061313"/>
                <a:ext cx="1707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Chlorophyll molecule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2EF1F3-4B5A-5A42-AD66-9C1257183312}"/>
                </a:ext>
              </a:extLst>
            </p:cNvPr>
            <p:cNvGrpSpPr/>
            <p:nvPr/>
          </p:nvGrpSpPr>
          <p:grpSpPr>
            <a:xfrm>
              <a:off x="2869301" y="2019537"/>
              <a:ext cx="1787881" cy="4374386"/>
              <a:chOff x="7478992" y="2373483"/>
              <a:chExt cx="1787881" cy="437438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DD0FAC7-BDFD-6940-93E3-7DDF3B19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467233" y="3385242"/>
                <a:ext cx="3598306" cy="157478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620181-2B55-EB43-8596-29C5714E9159}"/>
                  </a:ext>
                </a:extLst>
              </p:cNvPr>
              <p:cNvSpPr txBox="1"/>
              <p:nvPr/>
            </p:nvSpPr>
            <p:spPr>
              <a:xfrm>
                <a:off x="7559096" y="5916872"/>
                <a:ext cx="1707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Chlorophyll HOMO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1170B6-67DC-5641-9048-AC874067ABEA}"/>
                </a:ext>
              </a:extLst>
            </p:cNvPr>
            <p:cNvGrpSpPr/>
            <p:nvPr/>
          </p:nvGrpSpPr>
          <p:grpSpPr>
            <a:xfrm>
              <a:off x="5112050" y="2305982"/>
              <a:ext cx="3210678" cy="4218085"/>
              <a:chOff x="5615717" y="2531676"/>
              <a:chExt cx="3210678" cy="42180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873C0DD-17E5-3647-AE32-BE9E15618635}"/>
                  </a:ext>
                </a:extLst>
              </p:cNvPr>
              <p:cNvGrpSpPr/>
              <p:nvPr/>
            </p:nvGrpSpPr>
            <p:grpSpPr>
              <a:xfrm>
                <a:off x="6231937" y="2531676"/>
                <a:ext cx="1562843" cy="2916374"/>
                <a:chOff x="1225295" y="3000499"/>
                <a:chExt cx="1562843" cy="291637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53B25042-5F75-174F-8308-5A1EC6C7C85B}"/>
                    </a:ext>
                  </a:extLst>
                </p:cNvPr>
                <p:cNvCxnSpPr/>
                <p:nvPr/>
              </p:nvCxnSpPr>
              <p:spPr>
                <a:xfrm>
                  <a:off x="1567543" y="5700156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184F399-842D-7940-A0DB-5B6A711D083A}"/>
                    </a:ext>
                  </a:extLst>
                </p:cNvPr>
                <p:cNvCxnSpPr/>
                <p:nvPr/>
              </p:nvCxnSpPr>
              <p:spPr>
                <a:xfrm>
                  <a:off x="1567543" y="5071541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0EA6DD-0774-C344-B075-05116091E203}"/>
                    </a:ext>
                  </a:extLst>
                </p:cNvPr>
                <p:cNvCxnSpPr/>
                <p:nvPr/>
              </p:nvCxnSpPr>
              <p:spPr>
                <a:xfrm>
                  <a:off x="1567543" y="4793013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A4D0FB6-2AF0-3E4D-910E-E40D091DB7F0}"/>
                    </a:ext>
                  </a:extLst>
                </p:cNvPr>
                <p:cNvCxnSpPr/>
                <p:nvPr/>
              </p:nvCxnSpPr>
              <p:spPr>
                <a:xfrm>
                  <a:off x="1567543" y="3573813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72D011A-2685-814C-817C-DBACEAE07134}"/>
                    </a:ext>
                  </a:extLst>
                </p:cNvPr>
                <p:cNvGrpSpPr/>
                <p:nvPr/>
              </p:nvGrpSpPr>
              <p:grpSpPr>
                <a:xfrm>
                  <a:off x="2085110" y="5514540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D4F36C7B-8A42-2040-B33C-0AF0C49177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BBE16C4C-682A-F442-AE29-0209505391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A438E5B-A893-0A4D-BDCE-C2149E74D55F}"/>
                    </a:ext>
                  </a:extLst>
                </p:cNvPr>
                <p:cNvGrpSpPr/>
                <p:nvPr/>
              </p:nvGrpSpPr>
              <p:grpSpPr>
                <a:xfrm>
                  <a:off x="1932709" y="4912199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3460ED78-7B9B-404E-B86C-9AD3068B5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19C59124-3B0B-6B42-A038-AC453B93FE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BAF5DF5D-8CB6-3041-AF6F-7ED008AFEB7B}"/>
                    </a:ext>
                  </a:extLst>
                </p:cNvPr>
                <p:cNvGrpSpPr/>
                <p:nvPr/>
              </p:nvGrpSpPr>
              <p:grpSpPr>
                <a:xfrm>
                  <a:off x="2278158" y="4592781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E289F59-AAF2-1B41-AFC8-5A66A793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197B58E-70A9-0946-8002-78834BBB46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468FCC9-4486-1D4B-9F26-8E3C1FCACA15}"/>
                    </a:ext>
                  </a:extLst>
                </p:cNvPr>
                <p:cNvSpPr/>
                <p:nvPr/>
              </p:nvSpPr>
              <p:spPr>
                <a:xfrm>
                  <a:off x="1225295" y="4324711"/>
                  <a:ext cx="8435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/>
                    <a:t>HOMO</a:t>
                  </a:r>
                  <a:endParaRPr lang="en-US" sz="2400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450EDC7-053F-8041-863E-36580A582A22}"/>
                    </a:ext>
                  </a:extLst>
                </p:cNvPr>
                <p:cNvSpPr/>
                <p:nvPr/>
              </p:nvSpPr>
              <p:spPr>
                <a:xfrm>
                  <a:off x="1627392" y="3174571"/>
                  <a:ext cx="792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/>
                    <a:t>LUMO</a:t>
                  </a:r>
                  <a:endParaRPr lang="en-US" sz="2400" dirty="0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773E64E-3C9A-2E42-9939-0CFD43DDEBC7}"/>
                    </a:ext>
                  </a:extLst>
                </p:cNvPr>
                <p:cNvCxnSpPr/>
                <p:nvPr/>
              </p:nvCxnSpPr>
              <p:spPr>
                <a:xfrm>
                  <a:off x="1588730" y="3000499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B44273-D1A9-F142-9D92-1B25B4878481}"/>
                  </a:ext>
                </a:extLst>
              </p:cNvPr>
              <p:cNvSpPr txBox="1"/>
              <p:nvPr/>
            </p:nvSpPr>
            <p:spPr>
              <a:xfrm>
                <a:off x="5615717" y="5549432"/>
                <a:ext cx="32106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Molecular orbital energies of chlorophyll (artist’s conception)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23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30B2A5AD-A9D4-CF42-9253-1135CF04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443" y="2580824"/>
            <a:ext cx="2446317" cy="18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difference between glowing and reflecting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75825D-0B25-964A-85A2-2FBFFC16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4773880"/>
            <a:ext cx="2555152" cy="170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EE4604-CFB7-C84B-BD3D-BA40F7AA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4" y="1981098"/>
            <a:ext cx="2662031" cy="22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5DF40-0CC3-BF4A-BF95-72591D7377A6}"/>
              </a:ext>
            </a:extLst>
          </p:cNvPr>
          <p:cNvSpPr txBox="1"/>
          <p:nvPr/>
        </p:nvSpPr>
        <p:spPr>
          <a:xfrm>
            <a:off x="139864" y="938393"/>
            <a:ext cx="28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Glowing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AA9FC1F-8B42-5140-825B-298568C5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51" y="880272"/>
            <a:ext cx="2914352" cy="21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6FF4D78-B93A-6640-B79F-20062C13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73" y="3429000"/>
            <a:ext cx="2237907" cy="22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A17E94-7D86-564B-859B-B9EEFFB5E653}"/>
              </a:ext>
            </a:extLst>
          </p:cNvPr>
          <p:cNvGrpSpPr/>
          <p:nvPr/>
        </p:nvGrpSpPr>
        <p:grpSpPr>
          <a:xfrm>
            <a:off x="7099110" y="938393"/>
            <a:ext cx="4677254" cy="5507875"/>
            <a:chOff x="5450264" y="939364"/>
            <a:chExt cx="4677254" cy="5507875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3265973-6771-7D42-9ED6-724182FF3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737" y="939364"/>
              <a:ext cx="3534751" cy="17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ED0F43C-99C6-BC48-A336-B09B4048D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200" y="5075645"/>
              <a:ext cx="2446318" cy="137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CE85F5D1-D83E-BF49-A88E-B34AA3F0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264" y="4084875"/>
              <a:ext cx="2313784" cy="130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0BFF35-E26E-304F-BB96-A3E369266571}"/>
              </a:ext>
            </a:extLst>
          </p:cNvPr>
          <p:cNvSpPr txBox="1"/>
          <p:nvPr/>
        </p:nvSpPr>
        <p:spPr>
          <a:xfrm>
            <a:off x="7205989" y="3112130"/>
            <a:ext cx="289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Reflecting</a:t>
            </a:r>
          </a:p>
        </p:txBody>
      </p:sp>
    </p:spTree>
    <p:extLst>
      <p:ext uri="{BB962C8B-B14F-4D97-AF65-F5344CB8AC3E}">
        <p14:creationId xmlns:p14="http://schemas.microsoft.com/office/powerpoint/2010/main" val="3109326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30B2A5AD-A9D4-CF42-9253-1135CF04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443" y="2580824"/>
            <a:ext cx="2446317" cy="18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75825D-0B25-964A-85A2-2FBFFC16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4773880"/>
            <a:ext cx="2555152" cy="170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EE4604-CFB7-C84B-BD3D-BA40F7AA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4" y="1981098"/>
            <a:ext cx="2662031" cy="22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5DF40-0CC3-BF4A-BF95-72591D7377A6}"/>
              </a:ext>
            </a:extLst>
          </p:cNvPr>
          <p:cNvSpPr txBox="1"/>
          <p:nvPr/>
        </p:nvSpPr>
        <p:spPr>
          <a:xfrm>
            <a:off x="139864" y="938393"/>
            <a:ext cx="28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Glowing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AA9FC1F-8B42-5140-825B-298568C5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51" y="880272"/>
            <a:ext cx="2914352" cy="21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6FF4D78-B93A-6640-B79F-20062C13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73" y="3429000"/>
            <a:ext cx="2237907" cy="22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A17E94-7D86-564B-859B-B9EEFFB5E653}"/>
              </a:ext>
            </a:extLst>
          </p:cNvPr>
          <p:cNvGrpSpPr/>
          <p:nvPr/>
        </p:nvGrpSpPr>
        <p:grpSpPr>
          <a:xfrm>
            <a:off x="7099110" y="938393"/>
            <a:ext cx="4677254" cy="5507875"/>
            <a:chOff x="5450264" y="939364"/>
            <a:chExt cx="4677254" cy="5507875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3265973-6771-7D42-9ED6-724182FF3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737" y="939364"/>
              <a:ext cx="3534751" cy="17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ED0F43C-99C6-BC48-A336-B09B4048D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200" y="5075645"/>
              <a:ext cx="2446318" cy="137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CE85F5D1-D83E-BF49-A88E-B34AA3F0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264" y="4084875"/>
              <a:ext cx="2313784" cy="130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0BFF35-E26E-304F-BB96-A3E369266571}"/>
              </a:ext>
            </a:extLst>
          </p:cNvPr>
          <p:cNvSpPr txBox="1"/>
          <p:nvPr/>
        </p:nvSpPr>
        <p:spPr>
          <a:xfrm>
            <a:off x="7205989" y="3112130"/>
            <a:ext cx="289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196BD-49F4-584B-9110-CA0C88B39CA7}"/>
              </a:ext>
            </a:extLst>
          </p:cNvPr>
          <p:cNvSpPr txBox="1"/>
          <p:nvPr/>
        </p:nvSpPr>
        <p:spPr>
          <a:xfrm>
            <a:off x="2553973" y="5638248"/>
            <a:ext cx="4265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 goes to higher orbital, emits a photon as it drops to lower-energy orbital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39A700-3A2D-6747-B292-7992F026D546}"/>
              </a:ext>
            </a:extLst>
          </p:cNvPr>
          <p:cNvSpPr/>
          <p:nvPr/>
        </p:nvSpPr>
        <p:spPr>
          <a:xfrm>
            <a:off x="0" y="148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difference between glowing and reflecting</a:t>
            </a:r>
          </a:p>
        </p:txBody>
      </p:sp>
    </p:spTree>
    <p:extLst>
      <p:ext uri="{BB962C8B-B14F-4D97-AF65-F5344CB8AC3E}">
        <p14:creationId xmlns:p14="http://schemas.microsoft.com/office/powerpoint/2010/main" val="377287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30B2A5AD-A9D4-CF42-9253-1135CF04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443" y="2580824"/>
            <a:ext cx="2446317" cy="18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75825D-0B25-964A-85A2-2FBFFC16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4773880"/>
            <a:ext cx="2555152" cy="170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EE4604-CFB7-C84B-BD3D-BA40F7AA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4" y="1981098"/>
            <a:ext cx="2662031" cy="22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5DF40-0CC3-BF4A-BF95-72591D7377A6}"/>
              </a:ext>
            </a:extLst>
          </p:cNvPr>
          <p:cNvSpPr txBox="1"/>
          <p:nvPr/>
        </p:nvSpPr>
        <p:spPr>
          <a:xfrm>
            <a:off x="139864" y="938393"/>
            <a:ext cx="28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Glowing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AA9FC1F-8B42-5140-825B-298568C5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51" y="880272"/>
            <a:ext cx="2914352" cy="21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6FF4D78-B93A-6640-B79F-20062C13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73" y="3429000"/>
            <a:ext cx="2237907" cy="22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A17E94-7D86-564B-859B-B9EEFFB5E653}"/>
              </a:ext>
            </a:extLst>
          </p:cNvPr>
          <p:cNvGrpSpPr/>
          <p:nvPr/>
        </p:nvGrpSpPr>
        <p:grpSpPr>
          <a:xfrm>
            <a:off x="7099110" y="938393"/>
            <a:ext cx="4677254" cy="5507875"/>
            <a:chOff x="5450264" y="939364"/>
            <a:chExt cx="4677254" cy="5507875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3265973-6771-7D42-9ED6-724182FF3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737" y="939364"/>
              <a:ext cx="3534751" cy="17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CED0F43C-99C6-BC48-A336-B09B4048D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200" y="5075645"/>
              <a:ext cx="2446318" cy="137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CE85F5D1-D83E-BF49-A88E-B34AA3F0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264" y="4084875"/>
              <a:ext cx="2313784" cy="130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0BFF35-E26E-304F-BB96-A3E369266571}"/>
              </a:ext>
            </a:extLst>
          </p:cNvPr>
          <p:cNvSpPr txBox="1"/>
          <p:nvPr/>
        </p:nvSpPr>
        <p:spPr>
          <a:xfrm>
            <a:off x="7205989" y="3112130"/>
            <a:ext cx="289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196BD-49F4-584B-9110-CA0C88B39CA7}"/>
              </a:ext>
            </a:extLst>
          </p:cNvPr>
          <p:cNvSpPr txBox="1"/>
          <p:nvPr/>
        </p:nvSpPr>
        <p:spPr>
          <a:xfrm>
            <a:off x="6111832" y="5457828"/>
            <a:ext cx="3095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 goes to higher orbital </a:t>
            </a:r>
            <a:r>
              <a:rPr lang="en-US" sz="2400" b="1" dirty="0"/>
              <a:t>directly by absorbing a photon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2EC4E-3948-D547-BFE4-51499836C457}"/>
              </a:ext>
            </a:extLst>
          </p:cNvPr>
          <p:cNvSpPr/>
          <p:nvPr/>
        </p:nvSpPr>
        <p:spPr>
          <a:xfrm>
            <a:off x="0" y="1486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difference between glowing and reflecting</a:t>
            </a:r>
          </a:p>
        </p:txBody>
      </p:sp>
    </p:spTree>
    <p:extLst>
      <p:ext uri="{BB962C8B-B14F-4D97-AF65-F5344CB8AC3E}">
        <p14:creationId xmlns:p14="http://schemas.microsoft.com/office/powerpoint/2010/main" val="155473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-9944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We’ve seen that sunlight has all visible colors (and IR and </a:t>
            </a:r>
            <a:r>
              <a:rPr lang="en-US" sz="3000" b="1" dirty="0" err="1"/>
              <a:t>uv</a:t>
            </a:r>
            <a:r>
              <a:rPr lang="en-US" sz="3000" b="1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0"/>
          <a:stretch/>
        </p:blipFill>
        <p:spPr>
          <a:xfrm>
            <a:off x="0" y="601204"/>
            <a:ext cx="12192000" cy="3507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5239854" y="1155202"/>
            <a:ext cx="1394135" cy="195757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EF592269-98DE-F448-8D84-C154BFAEB193}"/>
              </a:ext>
            </a:extLst>
          </p:cNvPr>
          <p:cNvSpPr/>
          <p:nvPr/>
        </p:nvSpPr>
        <p:spPr>
          <a:xfrm rot="5400000">
            <a:off x="1697435" y="3697250"/>
            <a:ext cx="264818" cy="4480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56D42-AB8D-AB4B-BFCD-4E163D760A4E}"/>
              </a:ext>
            </a:extLst>
          </p:cNvPr>
          <p:cNvSpPr txBox="1"/>
          <p:nvPr/>
        </p:nvSpPr>
        <p:spPr>
          <a:xfrm>
            <a:off x="1035019" y="4124663"/>
            <a:ext cx="1862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Sunlight is almost 40% visible light</a:t>
            </a:r>
          </a:p>
        </p:txBody>
      </p:sp>
    </p:spTree>
    <p:extLst>
      <p:ext uri="{BB962C8B-B14F-4D97-AF65-F5344CB8AC3E}">
        <p14:creationId xmlns:p14="http://schemas.microsoft.com/office/powerpoint/2010/main" val="91963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90679" y="859549"/>
            <a:ext cx="119508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shapes of </a:t>
            </a:r>
            <a:r>
              <a:rPr lang="en-US" sz="2400" b="1" dirty="0"/>
              <a:t>molecular orbitals </a:t>
            </a:r>
            <a:r>
              <a:rPr lang="en-US" sz="2400" dirty="0"/>
              <a:t>are </a:t>
            </a:r>
            <a:r>
              <a:rPr lang="en-US" sz="2400" b="1" dirty="0"/>
              <a:t>very</a:t>
            </a:r>
            <a:r>
              <a:rPr lang="en-US" sz="2400" dirty="0"/>
              <a:t> </a:t>
            </a:r>
            <a:r>
              <a:rPr lang="en-US" sz="2400" b="1" dirty="0"/>
              <a:t>different</a:t>
            </a:r>
            <a:r>
              <a:rPr lang="en-US" sz="2400" dirty="0"/>
              <a:t> – they’re not s-orbitals, p-orbitals. However, the same ideas apply (HOMO, LUMO, gaps)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DBF763-D2DD-7D46-825B-3A00DCA967B0}"/>
              </a:ext>
            </a:extLst>
          </p:cNvPr>
          <p:cNvGrpSpPr/>
          <p:nvPr/>
        </p:nvGrpSpPr>
        <p:grpSpPr>
          <a:xfrm>
            <a:off x="304255" y="2018053"/>
            <a:ext cx="2734635" cy="4345497"/>
            <a:chOff x="626082" y="2068452"/>
            <a:chExt cx="2734635" cy="4345497"/>
          </a:xfrm>
        </p:grpSpPr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01B3F202-82C7-3E48-A010-787A5F9FA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25142" y="2797876"/>
              <a:ext cx="3340874" cy="1882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76894D-B77D-4D4C-9A87-6C8FEA0BE3A5}"/>
                </a:ext>
              </a:extLst>
            </p:cNvPr>
            <p:cNvSpPr txBox="1"/>
            <p:nvPr/>
          </p:nvSpPr>
          <p:spPr>
            <a:xfrm>
              <a:off x="626082" y="5582952"/>
              <a:ext cx="2734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Leaf with green chlorophyll pigment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3DC982-8689-7A4E-830F-3122FE6C0BA8}"/>
              </a:ext>
            </a:extLst>
          </p:cNvPr>
          <p:cNvGrpSpPr/>
          <p:nvPr/>
        </p:nvGrpSpPr>
        <p:grpSpPr>
          <a:xfrm>
            <a:off x="3504843" y="2007717"/>
            <a:ext cx="8054418" cy="4504530"/>
            <a:chOff x="268310" y="2019537"/>
            <a:chExt cx="8054418" cy="45045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E44637-0541-3045-8906-AD887FD7DA55}"/>
                </a:ext>
              </a:extLst>
            </p:cNvPr>
            <p:cNvGrpSpPr/>
            <p:nvPr/>
          </p:nvGrpSpPr>
          <p:grpSpPr>
            <a:xfrm>
              <a:off x="268310" y="2099270"/>
              <a:ext cx="2090288" cy="4374385"/>
              <a:chOff x="4482118" y="2517925"/>
              <a:chExt cx="2090288" cy="43743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EBD615D5-A6A5-AE4D-9451-38666C7BA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549450">
                <a:off x="3855032" y="3145011"/>
                <a:ext cx="3344460" cy="209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1906CF-12E4-9E4E-81DD-68B90ACD7843}"/>
                  </a:ext>
                </a:extLst>
              </p:cNvPr>
              <p:cNvSpPr txBox="1"/>
              <p:nvPr/>
            </p:nvSpPr>
            <p:spPr>
              <a:xfrm>
                <a:off x="4856055" y="6061313"/>
                <a:ext cx="1707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Chlorophyll molecule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2EF1F3-4B5A-5A42-AD66-9C1257183312}"/>
                </a:ext>
              </a:extLst>
            </p:cNvPr>
            <p:cNvGrpSpPr/>
            <p:nvPr/>
          </p:nvGrpSpPr>
          <p:grpSpPr>
            <a:xfrm>
              <a:off x="2869301" y="2019537"/>
              <a:ext cx="1787881" cy="4374386"/>
              <a:chOff x="7478992" y="2373483"/>
              <a:chExt cx="1787881" cy="437438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DD0FAC7-BDFD-6940-93E3-7DDF3B19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467233" y="3385242"/>
                <a:ext cx="3598306" cy="157478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620181-2B55-EB43-8596-29C5714E9159}"/>
                  </a:ext>
                </a:extLst>
              </p:cNvPr>
              <p:cNvSpPr txBox="1"/>
              <p:nvPr/>
            </p:nvSpPr>
            <p:spPr>
              <a:xfrm>
                <a:off x="7559096" y="5916872"/>
                <a:ext cx="1707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Chlorophyll HOMO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1170B6-67DC-5641-9048-AC874067ABEA}"/>
                </a:ext>
              </a:extLst>
            </p:cNvPr>
            <p:cNvGrpSpPr/>
            <p:nvPr/>
          </p:nvGrpSpPr>
          <p:grpSpPr>
            <a:xfrm>
              <a:off x="5112050" y="2305982"/>
              <a:ext cx="3210678" cy="4218085"/>
              <a:chOff x="5615717" y="2531676"/>
              <a:chExt cx="3210678" cy="421808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873C0DD-17E5-3647-AE32-BE9E15618635}"/>
                  </a:ext>
                </a:extLst>
              </p:cNvPr>
              <p:cNvGrpSpPr/>
              <p:nvPr/>
            </p:nvGrpSpPr>
            <p:grpSpPr>
              <a:xfrm>
                <a:off x="6231937" y="2531676"/>
                <a:ext cx="1562843" cy="2916374"/>
                <a:chOff x="1225295" y="3000499"/>
                <a:chExt cx="1562843" cy="291637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53B25042-5F75-174F-8308-5A1EC6C7C85B}"/>
                    </a:ext>
                  </a:extLst>
                </p:cNvPr>
                <p:cNvCxnSpPr/>
                <p:nvPr/>
              </p:nvCxnSpPr>
              <p:spPr>
                <a:xfrm>
                  <a:off x="1567543" y="5700156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184F399-842D-7940-A0DB-5B6A711D083A}"/>
                    </a:ext>
                  </a:extLst>
                </p:cNvPr>
                <p:cNvCxnSpPr/>
                <p:nvPr/>
              </p:nvCxnSpPr>
              <p:spPr>
                <a:xfrm>
                  <a:off x="1567543" y="5071541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0EA6DD-0774-C344-B075-05116091E203}"/>
                    </a:ext>
                  </a:extLst>
                </p:cNvPr>
                <p:cNvCxnSpPr/>
                <p:nvPr/>
              </p:nvCxnSpPr>
              <p:spPr>
                <a:xfrm>
                  <a:off x="1567543" y="4793013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A4D0FB6-2AF0-3E4D-910E-E40D091DB7F0}"/>
                    </a:ext>
                  </a:extLst>
                </p:cNvPr>
                <p:cNvCxnSpPr/>
                <p:nvPr/>
              </p:nvCxnSpPr>
              <p:spPr>
                <a:xfrm>
                  <a:off x="1567543" y="3573813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72D011A-2685-814C-817C-DBACEAE07134}"/>
                    </a:ext>
                  </a:extLst>
                </p:cNvPr>
                <p:cNvGrpSpPr/>
                <p:nvPr/>
              </p:nvGrpSpPr>
              <p:grpSpPr>
                <a:xfrm>
                  <a:off x="2085110" y="5514540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D4F36C7B-8A42-2040-B33C-0AF0C49177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BBE16C4C-682A-F442-AE29-0209505391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A438E5B-A893-0A4D-BDCE-C2149E74D55F}"/>
                    </a:ext>
                  </a:extLst>
                </p:cNvPr>
                <p:cNvGrpSpPr/>
                <p:nvPr/>
              </p:nvGrpSpPr>
              <p:grpSpPr>
                <a:xfrm>
                  <a:off x="1932709" y="4912199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3460ED78-7B9B-404E-B86C-9AD3068B5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19C59124-3B0B-6B42-A038-AC453B93FE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BAF5DF5D-8CB6-3041-AF6F-7ED008AFEB7B}"/>
                    </a:ext>
                  </a:extLst>
                </p:cNvPr>
                <p:cNvGrpSpPr/>
                <p:nvPr/>
              </p:nvGrpSpPr>
              <p:grpSpPr>
                <a:xfrm>
                  <a:off x="2278158" y="4592781"/>
                  <a:ext cx="143343" cy="402333"/>
                  <a:chOff x="1417454" y="5514540"/>
                  <a:chExt cx="143343" cy="402333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4E289F59-AAF2-1B41-AFC8-5A66A793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454" y="5514540"/>
                    <a:ext cx="0" cy="402333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6197B58E-70A9-0946-8002-78834BBB46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7" y="5523685"/>
                    <a:ext cx="0" cy="393188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468FCC9-4486-1D4B-9F26-8E3C1FCACA15}"/>
                    </a:ext>
                  </a:extLst>
                </p:cNvPr>
                <p:cNvSpPr/>
                <p:nvPr/>
              </p:nvSpPr>
              <p:spPr>
                <a:xfrm>
                  <a:off x="1225295" y="4324711"/>
                  <a:ext cx="8435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/>
                    <a:t>HOMO</a:t>
                  </a:r>
                  <a:endParaRPr lang="en-US" sz="2400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450EDC7-053F-8041-863E-36580A582A22}"/>
                    </a:ext>
                  </a:extLst>
                </p:cNvPr>
                <p:cNvSpPr/>
                <p:nvPr/>
              </p:nvSpPr>
              <p:spPr>
                <a:xfrm>
                  <a:off x="1627392" y="3174571"/>
                  <a:ext cx="7922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/>
                    <a:t>LUMO</a:t>
                  </a:r>
                  <a:endParaRPr lang="en-US" sz="2400" dirty="0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773E64E-3C9A-2E42-9939-0CFD43DDEBC7}"/>
                    </a:ext>
                  </a:extLst>
                </p:cNvPr>
                <p:cNvCxnSpPr/>
                <p:nvPr/>
              </p:nvCxnSpPr>
              <p:spPr>
                <a:xfrm>
                  <a:off x="1588730" y="3000499"/>
                  <a:ext cx="1199408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B44273-D1A9-F142-9D92-1B25B4878481}"/>
                  </a:ext>
                </a:extLst>
              </p:cNvPr>
              <p:cNvSpPr txBox="1"/>
              <p:nvPr/>
            </p:nvSpPr>
            <p:spPr>
              <a:xfrm>
                <a:off x="5615717" y="5549432"/>
                <a:ext cx="32106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Molecular orbital energies of chlorophyll (artist’s conception)</a:t>
                </a:r>
              </a:p>
            </p:txBody>
          </p:sp>
        </p:grpSp>
      </p:grpSp>
      <p:sp>
        <p:nvSpPr>
          <p:cNvPr id="34" name="Arc 33">
            <a:extLst>
              <a:ext uri="{FF2B5EF4-FFF2-40B4-BE49-F238E27FC236}">
                <a16:creationId xmlns:a16="http://schemas.microsoft.com/office/drawing/2014/main" id="{641E6F1F-ECB4-9A4A-94E4-16E06E4D6642}"/>
              </a:ext>
            </a:extLst>
          </p:cNvPr>
          <p:cNvSpPr/>
          <p:nvPr/>
        </p:nvSpPr>
        <p:spPr>
          <a:xfrm flipH="1">
            <a:off x="10219772" y="2975292"/>
            <a:ext cx="430957" cy="997527"/>
          </a:xfrm>
          <a:prstGeom prst="arc">
            <a:avLst>
              <a:gd name="adj1" fmla="val 5488352"/>
              <a:gd name="adj2" fmla="val 1626829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3B430-1405-5B4F-A812-22C361D3CFB4}"/>
              </a:ext>
            </a:extLst>
          </p:cNvPr>
          <p:cNvSpPr txBox="1"/>
          <p:nvPr/>
        </p:nvSpPr>
        <p:spPr>
          <a:xfrm>
            <a:off x="10836273" y="2982015"/>
            <a:ext cx="1310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Red photon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01AEC6-1C05-4D41-9636-308EB015D88B}"/>
              </a:ext>
            </a:extLst>
          </p:cNvPr>
          <p:cNvSpPr/>
          <p:nvPr/>
        </p:nvSpPr>
        <p:spPr>
          <a:xfrm>
            <a:off x="0" y="-11620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For chlorophyll, there’s an energy gap that matches red light</a:t>
            </a:r>
          </a:p>
        </p:txBody>
      </p:sp>
    </p:spTree>
    <p:extLst>
      <p:ext uri="{BB962C8B-B14F-4D97-AF65-F5344CB8AC3E}">
        <p14:creationId xmlns:p14="http://schemas.microsoft.com/office/powerpoint/2010/main" val="321867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1486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If more green light is bounced off, the leaf looks green!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645D0F-90A7-8B4C-B1A1-895A2E451F76}"/>
              </a:ext>
            </a:extLst>
          </p:cNvPr>
          <p:cNvGrpSpPr/>
          <p:nvPr/>
        </p:nvGrpSpPr>
        <p:grpSpPr>
          <a:xfrm>
            <a:off x="382220" y="1783527"/>
            <a:ext cx="11213805" cy="3290946"/>
            <a:chOff x="128788" y="1783527"/>
            <a:chExt cx="11213805" cy="329094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D381A70-668A-FD47-B039-8775C5A77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88" y="1783527"/>
              <a:ext cx="4583490" cy="329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02C2C8-70EE-C246-BC44-B3DC5ED10008}"/>
                </a:ext>
              </a:extLst>
            </p:cNvPr>
            <p:cNvSpPr txBox="1"/>
            <p:nvPr/>
          </p:nvSpPr>
          <p:spPr>
            <a:xfrm>
              <a:off x="4912334" y="1931217"/>
              <a:ext cx="643025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Here, the orbital gap that that absorbs the most photons corresponds to </a:t>
              </a:r>
              <a:r>
                <a:rPr lang="en-US" sz="2400" b="1" dirty="0">
                  <a:solidFill>
                    <a:srgbClr val="FF0000"/>
                  </a:solidFill>
                </a:rPr>
                <a:t>red</a:t>
              </a:r>
              <a:r>
                <a:rPr lang="en-US" sz="2400" dirty="0"/>
                <a:t> light. The orbital gap that absorbs the fewest photons corresponds to </a:t>
              </a:r>
              <a:r>
                <a:rPr lang="en-US" sz="2400" b="1" dirty="0">
                  <a:solidFill>
                    <a:srgbClr val="00B050"/>
                  </a:solidFill>
                </a:rPr>
                <a:t>green</a:t>
              </a:r>
              <a:r>
                <a:rPr lang="en-US" sz="2400" dirty="0"/>
                <a:t> light. So the leaf looks green. </a:t>
              </a:r>
            </a:p>
            <a:p>
              <a:endParaRPr lang="en-US" sz="2400" dirty="0"/>
            </a:p>
            <a:p>
              <a:r>
                <a:rPr lang="en-US" sz="2400" dirty="0"/>
                <a:t>There’s usually a connection between these: they’re </a:t>
              </a:r>
              <a:r>
                <a:rPr lang="en-US" sz="2400" b="1" dirty="0"/>
                <a:t>complementary colors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F87A47F-B6E2-0447-AC78-801D026C618C}"/>
              </a:ext>
            </a:extLst>
          </p:cNvPr>
          <p:cNvSpPr/>
          <p:nvPr/>
        </p:nvSpPr>
        <p:spPr>
          <a:xfrm>
            <a:off x="1161143" y="3831771"/>
            <a:ext cx="783771" cy="42091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0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351283" y="1517873"/>
            <a:ext cx="4652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have our aufbau-prescribed state, also called the </a:t>
            </a:r>
            <a:r>
              <a:rPr lang="en-US" sz="2400" b="1" dirty="0"/>
              <a:t>ground state</a:t>
            </a:r>
            <a:r>
              <a:rPr lang="en-US" sz="2400" dirty="0"/>
              <a:t> of Neon (or, equivalently, Na</a:t>
            </a:r>
            <a:r>
              <a:rPr lang="en-US" sz="2400" baseline="30000" dirty="0"/>
              <a:t>+</a:t>
            </a:r>
            <a:r>
              <a:rPr lang="en-US" sz="2400" dirty="0"/>
              <a:t>).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gray arrow shows how a source of energy (like a flame, or electrical current, or a cosmic ray) moves an electron to a </a:t>
            </a:r>
            <a:r>
              <a:rPr lang="en-US" sz="2400" b="1" dirty="0"/>
              <a:t>higher-energy</a:t>
            </a:r>
            <a:r>
              <a:rPr lang="en-US" sz="2400" dirty="0"/>
              <a:t> orbital.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90D454-181F-9F48-8D1C-5C0868684522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30627" y="654050"/>
            <a:chExt cx="7391400" cy="55499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764194C-815E-8C41-AD50-5F058155B9B3}"/>
                </a:ext>
              </a:extLst>
            </p:cNvPr>
            <p:cNvGrpSpPr/>
            <p:nvPr/>
          </p:nvGrpSpPr>
          <p:grpSpPr>
            <a:xfrm>
              <a:off x="-130627" y="654050"/>
              <a:ext cx="7391400" cy="5549900"/>
              <a:chOff x="-124432" y="654050"/>
              <a:chExt cx="7391400" cy="5549900"/>
            </a:xfrm>
          </p:grpSpPr>
          <p:pic>
            <p:nvPicPr>
              <p:cNvPr id="35" name="Picture 1" descr="page1image29230096">
                <a:extLst>
                  <a:ext uri="{FF2B5EF4-FFF2-40B4-BE49-F238E27FC236}">
                    <a16:creationId xmlns:a16="http://schemas.microsoft.com/office/drawing/2014/main" id="{BDDCF2A6-C6BE-DD4E-B7D8-7A3F8585C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32" y="654050"/>
                <a:ext cx="7391400" cy="554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8B0339-8690-3F4D-B058-47D266E1AD7C}"/>
                  </a:ext>
                </a:extLst>
              </p:cNvPr>
              <p:cNvGrpSpPr/>
              <p:nvPr/>
            </p:nvGrpSpPr>
            <p:grpSpPr>
              <a:xfrm>
                <a:off x="1423649" y="5514540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66850CC-604C-EF43-9BE1-C3AAB8CD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5A852438-FEA9-C14E-903F-CB3B95379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8441992-F1D3-DE40-85EF-6CF8A308C7E6}"/>
                  </a:ext>
                </a:extLst>
              </p:cNvPr>
              <p:cNvGrpSpPr/>
              <p:nvPr/>
            </p:nvGrpSpPr>
            <p:grpSpPr>
              <a:xfrm>
                <a:off x="1495320" y="3945019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A0054C1F-5A83-9849-A61C-D1A654262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F2D1ECE-7007-A845-9035-E877316FAB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AF856C-712B-FE43-AB43-15A765D5BE5C}"/>
                  </a:ext>
                </a:extLst>
              </p:cNvPr>
              <p:cNvGrpSpPr/>
              <p:nvPr/>
            </p:nvGrpSpPr>
            <p:grpSpPr>
              <a:xfrm>
                <a:off x="2241486" y="3325523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2399E6F-E9F1-BF46-89D8-68ACDF3A40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2196789-D9C9-1C4D-8CB7-5BF3CF6E1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CF732E8-E6ED-3243-B71D-E6B9F9BF3392}"/>
                  </a:ext>
                </a:extLst>
              </p:cNvPr>
              <p:cNvGrpSpPr/>
              <p:nvPr/>
            </p:nvGrpSpPr>
            <p:grpSpPr>
              <a:xfrm>
                <a:off x="2857024" y="3325522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712D0CB6-37A2-3045-BE4E-EB3FC4BA3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604C39B-B80B-7B4D-B13E-04A287A4A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606FF9-FBC9-4A48-8BAD-95482F980045}"/>
                  </a:ext>
                </a:extLst>
              </p:cNvPr>
              <p:cNvGrpSpPr/>
              <p:nvPr/>
            </p:nvGrpSpPr>
            <p:grpSpPr>
              <a:xfrm>
                <a:off x="3427925" y="3334667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33C4A73-4156-7246-AAA9-C9EFA1399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7EF63378-C2D9-5244-AF0E-EF1D70CC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E969C7D-9662-9C47-BA46-3FF6436E5E18}"/>
                </a:ext>
              </a:extLst>
            </p:cNvPr>
            <p:cNvSpPr/>
            <p:nvPr/>
          </p:nvSpPr>
          <p:spPr>
            <a:xfrm>
              <a:off x="1939191" y="2517569"/>
              <a:ext cx="152758" cy="997527"/>
            </a:xfrm>
            <a:prstGeom prst="arc">
              <a:avLst>
                <a:gd name="adj1" fmla="val 5488352"/>
                <a:gd name="adj2" fmla="val 16268292"/>
              </a:avLst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53971E-AE1D-D44E-BCDA-ED9C2C0F597F}"/>
              </a:ext>
            </a:extLst>
          </p:cNvPr>
          <p:cNvSpPr txBox="1"/>
          <p:nvPr/>
        </p:nvSpPr>
        <p:spPr>
          <a:xfrm>
            <a:off x="3893925" y="3351167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76207-A546-A04F-BC7C-041CD89CB3D7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Recap: How atoms emit (glow)</a:t>
            </a:r>
          </a:p>
        </p:txBody>
      </p:sp>
    </p:spTree>
    <p:extLst>
      <p:ext uri="{BB962C8B-B14F-4D97-AF65-F5344CB8AC3E}">
        <p14:creationId xmlns:p14="http://schemas.microsoft.com/office/powerpoint/2010/main" val="843895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5BD70F-C75C-3940-A338-08EAEBF37414}"/>
              </a:ext>
            </a:extLst>
          </p:cNvPr>
          <p:cNvGrpSpPr/>
          <p:nvPr/>
        </p:nvGrpSpPr>
        <p:grpSpPr>
          <a:xfrm>
            <a:off x="47503" y="1026850"/>
            <a:ext cx="5255124" cy="4709300"/>
            <a:chOff x="0" y="1056430"/>
            <a:chExt cx="5255124" cy="47093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AD133E-0738-FD4A-94B5-778F2DA5B373}"/>
                </a:ext>
              </a:extLst>
            </p:cNvPr>
            <p:cNvGrpSpPr/>
            <p:nvPr/>
          </p:nvGrpSpPr>
          <p:grpSpPr>
            <a:xfrm>
              <a:off x="304712" y="1056430"/>
              <a:ext cx="4950412" cy="4709300"/>
              <a:chOff x="304712" y="1056430"/>
              <a:chExt cx="4950412" cy="470930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C555A04-4F68-BC41-BCEB-754AB0B65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259" y="1532586"/>
                <a:ext cx="3976710" cy="397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DC9152-5208-7F4F-AD5D-E68E4BC74ED1}"/>
                  </a:ext>
                </a:extLst>
              </p:cNvPr>
              <p:cNvSpPr/>
              <p:nvPr/>
            </p:nvSpPr>
            <p:spPr>
              <a:xfrm>
                <a:off x="2088948" y="1056430"/>
                <a:ext cx="776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1.8 eV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4566E2-950A-DB41-BED9-2480FDA75E0C}"/>
                  </a:ext>
                </a:extLst>
              </p:cNvPr>
              <p:cNvSpPr/>
              <p:nvPr/>
            </p:nvSpPr>
            <p:spPr>
              <a:xfrm>
                <a:off x="4207881" y="1989651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3.6 eV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E0DF83-672E-E74F-8B1A-BD2EC2BC4EF3}"/>
                  </a:ext>
                </a:extLst>
              </p:cNvPr>
              <p:cNvSpPr/>
              <p:nvPr/>
            </p:nvSpPr>
            <p:spPr>
              <a:xfrm>
                <a:off x="1243593" y="5396398"/>
                <a:ext cx="776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2.7 eV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9F374D-78EE-D140-8D96-361974292F7D}"/>
                  </a:ext>
                </a:extLst>
              </p:cNvPr>
              <p:cNvSpPr/>
              <p:nvPr/>
            </p:nvSpPr>
            <p:spPr>
              <a:xfrm>
                <a:off x="3548726" y="5324630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3.0 eV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B099232-8E6A-B043-93C5-77EDA66EAAA8}"/>
                  </a:ext>
                </a:extLst>
              </p:cNvPr>
              <p:cNvSpPr/>
              <p:nvPr/>
            </p:nvSpPr>
            <p:spPr>
              <a:xfrm>
                <a:off x="4595969" y="3740990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3.3 eV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9DE8E9-6672-824D-A8B2-0F0BCCF749D9}"/>
                  </a:ext>
                </a:extLst>
              </p:cNvPr>
              <p:cNvSpPr/>
              <p:nvPr/>
            </p:nvSpPr>
            <p:spPr>
              <a:xfrm>
                <a:off x="304712" y="2074664"/>
                <a:ext cx="776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2.1 eV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9798E3-3A9A-064C-8E1C-250BEC0258F4}"/>
                </a:ext>
              </a:extLst>
            </p:cNvPr>
            <p:cNvSpPr/>
            <p:nvPr/>
          </p:nvSpPr>
          <p:spPr>
            <a:xfrm>
              <a:off x="0" y="3917456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2.4 eV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94553-FB77-8049-A4D2-3512AF90BB3D}"/>
                  </a:ext>
                </a:extLst>
              </p:cNvPr>
              <p:cNvSpPr txBox="1"/>
              <p:nvPr/>
            </p:nvSpPr>
            <p:spPr>
              <a:xfrm>
                <a:off x="5427023" y="1720840"/>
                <a:ext cx="6626619" cy="384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Complementary colors are colors found </a:t>
                </a:r>
                <a:r>
                  <a:rPr lang="en-US" sz="2400" b="1" dirty="0"/>
                  <a:t>across the color table</a:t>
                </a:r>
                <a:r>
                  <a:rPr lang="en-US" sz="2400" dirty="0"/>
                  <a:t>. The complementary color of green is red (and the complementary color of red is green).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Since leaves are green, we know that the orbital gap that absorbs the </a:t>
                </a:r>
                <a:r>
                  <a:rPr lang="en-US" sz="2400" b="1" dirty="0"/>
                  <a:t>fewest</a:t>
                </a:r>
                <a:r>
                  <a:rPr lang="en-US" sz="2400" dirty="0"/>
                  <a:t> photons corresponds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green</a:t>
                </a:r>
                <a:r>
                  <a:rPr lang="en-US" sz="2400" dirty="0"/>
                  <a:t> light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That means the leaf must have </a:t>
                </a:r>
                <a:r>
                  <a:rPr lang="en-US" sz="2400" b="1" dirty="0"/>
                  <a:t>lots of orbital gaps </a:t>
                </a:r>
                <a:r>
                  <a:rPr lang="en-US" sz="2400" dirty="0"/>
                  <a:t>that absorb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light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.8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94553-FB77-8049-A4D2-3512AF90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23" y="1720840"/>
                <a:ext cx="6626619" cy="3845796"/>
              </a:xfrm>
              <a:prstGeom prst="rect">
                <a:avLst/>
              </a:prstGeom>
              <a:blipFill>
                <a:blip r:embed="rId4"/>
                <a:stretch>
                  <a:fillRect l="-1147" t="-987" r="-2294" b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1FE622B-19DF-ED40-ABB6-B48247C3AAEC}"/>
              </a:ext>
            </a:extLst>
          </p:cNvPr>
          <p:cNvSpPr/>
          <p:nvPr/>
        </p:nvSpPr>
        <p:spPr>
          <a:xfrm>
            <a:off x="0" y="-9944"/>
            <a:ext cx="474345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</p:spTree>
    <p:extLst>
      <p:ext uri="{BB962C8B-B14F-4D97-AF65-F5344CB8AC3E}">
        <p14:creationId xmlns:p14="http://schemas.microsoft.com/office/powerpoint/2010/main" val="1621987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555A04-4F68-BC41-BCEB-754AB0B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1532586"/>
            <a:ext cx="3976710" cy="39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DC9152-5208-7F4F-AD5D-E68E4BC74ED1}"/>
              </a:ext>
            </a:extLst>
          </p:cNvPr>
          <p:cNvSpPr/>
          <p:nvPr/>
        </p:nvSpPr>
        <p:spPr>
          <a:xfrm>
            <a:off x="2088948" y="105643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1.8 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566E2-950A-DB41-BED9-2480FDA75E0C}"/>
              </a:ext>
            </a:extLst>
          </p:cNvPr>
          <p:cNvSpPr/>
          <p:nvPr/>
        </p:nvSpPr>
        <p:spPr>
          <a:xfrm>
            <a:off x="4207881" y="1989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3.6 eV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0DF83-672E-E74F-8B1A-BD2EC2BC4EF3}"/>
              </a:ext>
            </a:extLst>
          </p:cNvPr>
          <p:cNvSpPr/>
          <p:nvPr/>
        </p:nvSpPr>
        <p:spPr>
          <a:xfrm>
            <a:off x="1243593" y="539639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2.7 eV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F374D-78EE-D140-8D96-361974292F7D}"/>
              </a:ext>
            </a:extLst>
          </p:cNvPr>
          <p:cNvSpPr/>
          <p:nvPr/>
        </p:nvSpPr>
        <p:spPr>
          <a:xfrm>
            <a:off x="3548726" y="5324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3.0 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99232-8E6A-B043-93C5-77EDA66EAAA8}"/>
              </a:ext>
            </a:extLst>
          </p:cNvPr>
          <p:cNvSpPr/>
          <p:nvPr/>
        </p:nvSpPr>
        <p:spPr>
          <a:xfrm>
            <a:off x="4595969" y="37409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3.3 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798E3-3A9A-064C-8E1C-250BEC0258F4}"/>
              </a:ext>
            </a:extLst>
          </p:cNvPr>
          <p:cNvSpPr/>
          <p:nvPr/>
        </p:nvSpPr>
        <p:spPr>
          <a:xfrm>
            <a:off x="0" y="3917456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 eV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9DE8E9-6672-824D-A8B2-0F0BCCF749D9}"/>
              </a:ext>
            </a:extLst>
          </p:cNvPr>
          <p:cNvSpPr/>
          <p:nvPr/>
        </p:nvSpPr>
        <p:spPr>
          <a:xfrm>
            <a:off x="304712" y="207466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 eV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606D8-88B9-D94F-BC4C-5EA549074624}"/>
              </a:ext>
            </a:extLst>
          </p:cNvPr>
          <p:cNvSpPr txBox="1"/>
          <p:nvPr/>
        </p:nvSpPr>
        <p:spPr>
          <a:xfrm>
            <a:off x="5992117" y="324205"/>
            <a:ext cx="5898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Bananas reflect ...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complementary color is …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C536154B-0E86-9944-B865-3A99B03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41" y="3925656"/>
            <a:ext cx="3008475" cy="22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CE175B-8C14-D748-A248-2573DF98BC77}"/>
              </a:ext>
            </a:extLst>
          </p:cNvPr>
          <p:cNvSpPr/>
          <p:nvPr/>
        </p:nvSpPr>
        <p:spPr>
          <a:xfrm>
            <a:off x="0" y="-9944"/>
            <a:ext cx="474345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</p:spTree>
    <p:extLst>
      <p:ext uri="{BB962C8B-B14F-4D97-AF65-F5344CB8AC3E}">
        <p14:creationId xmlns:p14="http://schemas.microsoft.com/office/powerpoint/2010/main" val="234052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555A04-4F68-BC41-BCEB-754AB0B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1532586"/>
            <a:ext cx="3976710" cy="39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DC9152-5208-7F4F-AD5D-E68E4BC74ED1}"/>
              </a:ext>
            </a:extLst>
          </p:cNvPr>
          <p:cNvSpPr/>
          <p:nvPr/>
        </p:nvSpPr>
        <p:spPr>
          <a:xfrm>
            <a:off x="2088948" y="105643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1.8 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566E2-950A-DB41-BED9-2480FDA75E0C}"/>
              </a:ext>
            </a:extLst>
          </p:cNvPr>
          <p:cNvSpPr/>
          <p:nvPr/>
        </p:nvSpPr>
        <p:spPr>
          <a:xfrm>
            <a:off x="4207881" y="1989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3.6 eV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0DF83-672E-E74F-8B1A-BD2EC2BC4EF3}"/>
              </a:ext>
            </a:extLst>
          </p:cNvPr>
          <p:cNvSpPr/>
          <p:nvPr/>
        </p:nvSpPr>
        <p:spPr>
          <a:xfrm>
            <a:off x="1243593" y="539639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2.7 eV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F374D-78EE-D140-8D96-361974292F7D}"/>
              </a:ext>
            </a:extLst>
          </p:cNvPr>
          <p:cNvSpPr/>
          <p:nvPr/>
        </p:nvSpPr>
        <p:spPr>
          <a:xfrm>
            <a:off x="3548726" y="5324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3.0 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99232-8E6A-B043-93C5-77EDA66EAAA8}"/>
              </a:ext>
            </a:extLst>
          </p:cNvPr>
          <p:cNvSpPr/>
          <p:nvPr/>
        </p:nvSpPr>
        <p:spPr>
          <a:xfrm>
            <a:off x="4595969" y="37409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3.3 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798E3-3A9A-064C-8E1C-250BEC0258F4}"/>
              </a:ext>
            </a:extLst>
          </p:cNvPr>
          <p:cNvSpPr/>
          <p:nvPr/>
        </p:nvSpPr>
        <p:spPr>
          <a:xfrm>
            <a:off x="0" y="3917456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 eV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9DE8E9-6672-824D-A8B2-0F0BCCF749D9}"/>
              </a:ext>
            </a:extLst>
          </p:cNvPr>
          <p:cNvSpPr/>
          <p:nvPr/>
        </p:nvSpPr>
        <p:spPr>
          <a:xfrm>
            <a:off x="304712" y="207466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606D8-88B9-D94F-BC4C-5EA549074624}"/>
                  </a:ext>
                </a:extLst>
              </p:cNvPr>
              <p:cNvSpPr txBox="1"/>
              <p:nvPr/>
            </p:nvSpPr>
            <p:spPr>
              <a:xfrm>
                <a:off x="5992117" y="324205"/>
                <a:ext cx="60969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Bananas reflect yellow light, so they don’t have much in the way of orbital gaps 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  <m:r>
                      <a:rPr lang="en-US" sz="24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complementary color is violet, so bananas must have lots of orbital gaps at </a:t>
                </a:r>
                <a:r>
                  <a:rPr lang="en-US" sz="2400" u="sng" dirty="0"/>
                  <a:t>3.6 eV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606D8-88B9-D94F-BC4C-5EA549074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17" y="324205"/>
                <a:ext cx="6096964" cy="2308324"/>
              </a:xfrm>
              <a:prstGeom prst="rect">
                <a:avLst/>
              </a:prstGeom>
              <a:blipFill>
                <a:blip r:embed="rId4"/>
                <a:stretch>
                  <a:fillRect l="-1455" t="-2198" r="-1040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6">
            <a:extLst>
              <a:ext uri="{FF2B5EF4-FFF2-40B4-BE49-F238E27FC236}">
                <a16:creationId xmlns:a16="http://schemas.microsoft.com/office/drawing/2014/main" id="{C536154B-0E86-9944-B865-3A99B03B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41" y="3925656"/>
            <a:ext cx="3008475" cy="22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1D0747-9B26-1140-8C28-0F0F6DE2AE86}"/>
              </a:ext>
            </a:extLst>
          </p:cNvPr>
          <p:cNvSpPr/>
          <p:nvPr/>
        </p:nvSpPr>
        <p:spPr>
          <a:xfrm>
            <a:off x="0" y="-9944"/>
            <a:ext cx="474345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</p:spTree>
    <p:extLst>
      <p:ext uri="{BB962C8B-B14F-4D97-AF65-F5344CB8AC3E}">
        <p14:creationId xmlns:p14="http://schemas.microsoft.com/office/powerpoint/2010/main" val="336877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555A04-4F68-BC41-BCEB-754AB0B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1532586"/>
            <a:ext cx="3976710" cy="39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DC9152-5208-7F4F-AD5D-E68E4BC74ED1}"/>
              </a:ext>
            </a:extLst>
          </p:cNvPr>
          <p:cNvSpPr/>
          <p:nvPr/>
        </p:nvSpPr>
        <p:spPr>
          <a:xfrm>
            <a:off x="2088948" y="105643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1.8 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566E2-950A-DB41-BED9-2480FDA75E0C}"/>
              </a:ext>
            </a:extLst>
          </p:cNvPr>
          <p:cNvSpPr/>
          <p:nvPr/>
        </p:nvSpPr>
        <p:spPr>
          <a:xfrm>
            <a:off x="4207881" y="1989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3.6 eV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0DF83-672E-E74F-8B1A-BD2EC2BC4EF3}"/>
              </a:ext>
            </a:extLst>
          </p:cNvPr>
          <p:cNvSpPr/>
          <p:nvPr/>
        </p:nvSpPr>
        <p:spPr>
          <a:xfrm>
            <a:off x="1243593" y="539639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2.7 eV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F374D-78EE-D140-8D96-361974292F7D}"/>
              </a:ext>
            </a:extLst>
          </p:cNvPr>
          <p:cNvSpPr/>
          <p:nvPr/>
        </p:nvSpPr>
        <p:spPr>
          <a:xfrm>
            <a:off x="3548726" y="5324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3.0 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99232-8E6A-B043-93C5-77EDA66EAAA8}"/>
              </a:ext>
            </a:extLst>
          </p:cNvPr>
          <p:cNvSpPr/>
          <p:nvPr/>
        </p:nvSpPr>
        <p:spPr>
          <a:xfrm>
            <a:off x="4595969" y="37409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3.3 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798E3-3A9A-064C-8E1C-250BEC0258F4}"/>
              </a:ext>
            </a:extLst>
          </p:cNvPr>
          <p:cNvSpPr/>
          <p:nvPr/>
        </p:nvSpPr>
        <p:spPr>
          <a:xfrm>
            <a:off x="0" y="3917456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 eV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9DE8E9-6672-824D-A8B2-0F0BCCF749D9}"/>
              </a:ext>
            </a:extLst>
          </p:cNvPr>
          <p:cNvSpPr/>
          <p:nvPr/>
        </p:nvSpPr>
        <p:spPr>
          <a:xfrm>
            <a:off x="304712" y="207466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 eV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388919C-94C5-F24D-9849-0E4A468D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84" y="4102122"/>
            <a:ext cx="4047357" cy="22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0E9663-21A4-3A44-BDB9-5E526EF96297}"/>
              </a:ext>
            </a:extLst>
          </p:cNvPr>
          <p:cNvSpPr txBox="1"/>
          <p:nvPr/>
        </p:nvSpPr>
        <p:spPr>
          <a:xfrm>
            <a:off x="5992117" y="324205"/>
            <a:ext cx="5898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Pumpkins reflect ...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complementary color is 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3407C2-4558-6E44-BE71-179ACDC33ED9}"/>
              </a:ext>
            </a:extLst>
          </p:cNvPr>
          <p:cNvSpPr/>
          <p:nvPr/>
        </p:nvSpPr>
        <p:spPr>
          <a:xfrm>
            <a:off x="0" y="-9944"/>
            <a:ext cx="474345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</p:spTree>
    <p:extLst>
      <p:ext uri="{BB962C8B-B14F-4D97-AF65-F5344CB8AC3E}">
        <p14:creationId xmlns:p14="http://schemas.microsoft.com/office/powerpoint/2010/main" val="107308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C555A04-4F68-BC41-BCEB-754AB0B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1532586"/>
            <a:ext cx="3976710" cy="39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DC9152-5208-7F4F-AD5D-E68E4BC74ED1}"/>
              </a:ext>
            </a:extLst>
          </p:cNvPr>
          <p:cNvSpPr/>
          <p:nvPr/>
        </p:nvSpPr>
        <p:spPr>
          <a:xfrm>
            <a:off x="2088948" y="105643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1.8 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566E2-950A-DB41-BED9-2480FDA75E0C}"/>
              </a:ext>
            </a:extLst>
          </p:cNvPr>
          <p:cNvSpPr/>
          <p:nvPr/>
        </p:nvSpPr>
        <p:spPr>
          <a:xfrm>
            <a:off x="4207881" y="1989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3.6 eV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0DF83-672E-E74F-8B1A-BD2EC2BC4EF3}"/>
              </a:ext>
            </a:extLst>
          </p:cNvPr>
          <p:cNvSpPr/>
          <p:nvPr/>
        </p:nvSpPr>
        <p:spPr>
          <a:xfrm>
            <a:off x="1243593" y="539639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2.7 eV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F374D-78EE-D140-8D96-361974292F7D}"/>
              </a:ext>
            </a:extLst>
          </p:cNvPr>
          <p:cNvSpPr/>
          <p:nvPr/>
        </p:nvSpPr>
        <p:spPr>
          <a:xfrm>
            <a:off x="3548726" y="5324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3.0 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99232-8E6A-B043-93C5-77EDA66EAAA8}"/>
              </a:ext>
            </a:extLst>
          </p:cNvPr>
          <p:cNvSpPr/>
          <p:nvPr/>
        </p:nvSpPr>
        <p:spPr>
          <a:xfrm>
            <a:off x="4595969" y="37409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3.3 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798E3-3A9A-064C-8E1C-250BEC0258F4}"/>
              </a:ext>
            </a:extLst>
          </p:cNvPr>
          <p:cNvSpPr/>
          <p:nvPr/>
        </p:nvSpPr>
        <p:spPr>
          <a:xfrm>
            <a:off x="0" y="3917456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2.4 eV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9DE8E9-6672-824D-A8B2-0F0BCCF749D9}"/>
              </a:ext>
            </a:extLst>
          </p:cNvPr>
          <p:cNvSpPr/>
          <p:nvPr/>
        </p:nvSpPr>
        <p:spPr>
          <a:xfrm>
            <a:off x="304712" y="207466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 eV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388919C-94C5-F24D-9849-0E4A468D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84" y="4102122"/>
            <a:ext cx="4047357" cy="22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E9663-21A4-3A44-BDB9-5E526EF96297}"/>
                  </a:ext>
                </a:extLst>
              </p:cNvPr>
              <p:cNvSpPr txBox="1"/>
              <p:nvPr/>
            </p:nvSpPr>
            <p:spPr>
              <a:xfrm>
                <a:off x="5992117" y="324205"/>
                <a:ext cx="58980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Pumpkins reflect orange light, so they don’t have much in the way of orbital gaps 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  <m:r>
                      <a:rPr lang="en-US" sz="24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complementary color is blue, so bananas must have lots of orbital gaps at </a:t>
                </a:r>
                <a14:m>
                  <m:oMath xmlns:m="http://schemas.openxmlformats.org/officeDocument/2006/math">
                    <m:r>
                      <a:rPr lang="en-US" sz="2400" i="1" u="sng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b="0" i="1" u="sng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.2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sz="2400" u="sn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E9663-21A4-3A44-BDB9-5E526EF9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17" y="324205"/>
                <a:ext cx="5898079" cy="2308324"/>
              </a:xfrm>
              <a:prstGeom prst="rect">
                <a:avLst/>
              </a:prstGeom>
              <a:blipFill>
                <a:blip r:embed="rId5"/>
                <a:stretch>
                  <a:fillRect l="-1505" t="-2198" r="-215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380A9E1-33B3-2D43-B9CB-63F83D64D17B}"/>
              </a:ext>
            </a:extLst>
          </p:cNvPr>
          <p:cNvSpPr/>
          <p:nvPr/>
        </p:nvSpPr>
        <p:spPr>
          <a:xfrm>
            <a:off x="0" y="-9944"/>
            <a:ext cx="474345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Complementary colors …</a:t>
            </a:r>
          </a:p>
        </p:txBody>
      </p:sp>
    </p:spTree>
    <p:extLst>
      <p:ext uri="{BB962C8B-B14F-4D97-AF65-F5344CB8AC3E}">
        <p14:creationId xmlns:p14="http://schemas.microsoft.com/office/powerpoint/2010/main" val="275911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Summary so far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3341A-5F2C-6D48-9585-345D8253AB14}"/>
              </a:ext>
            </a:extLst>
          </p:cNvPr>
          <p:cNvSpPr txBox="1"/>
          <p:nvPr/>
        </p:nvSpPr>
        <p:spPr>
          <a:xfrm>
            <a:off x="154546" y="1017431"/>
            <a:ext cx="11861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Orbitals</a:t>
            </a:r>
            <a:r>
              <a:rPr lang="en-US" sz="2400" b="1" dirty="0"/>
              <a:t> </a:t>
            </a:r>
            <a:r>
              <a:rPr lang="en-US" sz="2400" dirty="0"/>
              <a:t>are</a:t>
            </a:r>
            <a:r>
              <a:rPr lang="en-US" sz="2400" b="1" dirty="0"/>
              <a:t> not just for atoms </a:t>
            </a:r>
            <a:r>
              <a:rPr lang="en-US" sz="2400" dirty="0"/>
              <a:t>– there are orbitals for molecules too, but the shapes are not the familiar atomic s-orbital (spherical), p-orbital (double-dumbbell), etc.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There’s a big difference between </a:t>
            </a:r>
            <a:r>
              <a:rPr lang="en-US" sz="2400" b="1" dirty="0"/>
              <a:t>glowing</a:t>
            </a:r>
            <a:r>
              <a:rPr lang="en-US" sz="2400" dirty="0"/>
              <a:t> and </a:t>
            </a:r>
            <a:r>
              <a:rPr lang="en-US" sz="2400" b="1" dirty="0"/>
              <a:t>reflecting</a:t>
            </a:r>
            <a:r>
              <a:rPr lang="en-US" sz="24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Glowing</a:t>
            </a:r>
            <a:r>
              <a:rPr lang="en-US" sz="2400" dirty="0"/>
              <a:t>: after exposure to a flame, cosmic ray, or electrical voltage, electrons in a substance are excited to higher-energy orbitals, then fall back down to lower-energy orbitals, </a:t>
            </a:r>
            <a:r>
              <a:rPr lang="en-US" sz="2400" b="1" dirty="0"/>
              <a:t>emitting photons </a:t>
            </a:r>
            <a:r>
              <a:rPr lang="en-US" sz="2400" dirty="0"/>
              <a:t>as they fall.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Reflecting</a:t>
            </a:r>
            <a:r>
              <a:rPr lang="en-US" sz="2400" dirty="0"/>
              <a:t>: When you illuminate a substance with full-spectrum light, the color you </a:t>
            </a:r>
            <a:r>
              <a:rPr lang="en-US" sz="2400" b="1" dirty="0"/>
              <a:t>see</a:t>
            </a:r>
            <a:r>
              <a:rPr lang="en-US" sz="2400" dirty="0"/>
              <a:t> is light </a:t>
            </a:r>
            <a:r>
              <a:rPr lang="en-US" sz="2400" b="1" dirty="0"/>
              <a:t>reflected from the original source</a:t>
            </a:r>
            <a:r>
              <a:rPr lang="en-US" sz="2400" dirty="0"/>
              <a:t> (like the sun). This light doesn’t match many orbital gaps in the substance. The </a:t>
            </a:r>
            <a:r>
              <a:rPr lang="en-US" sz="2400" b="1" dirty="0"/>
              <a:t>complementary color</a:t>
            </a:r>
            <a:r>
              <a:rPr lang="en-US" sz="2400" dirty="0"/>
              <a:t>, however, does have lots of matching orbital gaps; this </a:t>
            </a:r>
            <a:r>
              <a:rPr lang="en-US" sz="2400" b="1" dirty="0"/>
              <a:t>is the color of maximum absorption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About </a:t>
            </a:r>
            <a:r>
              <a:rPr lang="en-US" sz="2400" b="1" dirty="0"/>
              <a:t>40% of sunlight consists of a full spectrum of visible light </a:t>
            </a:r>
            <a:r>
              <a:rPr lang="en-US" sz="2400" dirty="0"/>
              <a:t>(all colors); the rest of the photons are in the </a:t>
            </a:r>
            <a:r>
              <a:rPr lang="en-US" sz="2400" dirty="0" err="1"/>
              <a:t>uv</a:t>
            </a:r>
            <a:r>
              <a:rPr lang="en-US" sz="2400" dirty="0"/>
              <a:t> or IR range, which humans can’t see.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Next … </a:t>
            </a:r>
            <a:r>
              <a:rPr lang="en-US" sz="2400" b="1" dirty="0"/>
              <a:t>how</a:t>
            </a:r>
            <a:r>
              <a:rPr lang="en-US" sz="2400" dirty="0"/>
              <a:t> does light move electrons from lower to higher orbitals (or: how does the movement of electrons cause light to be emitted)?</a:t>
            </a:r>
          </a:p>
        </p:txBody>
      </p:sp>
    </p:spTree>
    <p:extLst>
      <p:ext uri="{BB962C8B-B14F-4D97-AF65-F5344CB8AC3E}">
        <p14:creationId xmlns:p14="http://schemas.microsoft.com/office/powerpoint/2010/main" val="1770129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-6293"/>
            <a:ext cx="1219200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We’ve said the </a:t>
            </a:r>
            <a:r>
              <a:rPr lang="en-US" sz="3200" b="1" dirty="0"/>
              <a:t>color </a:t>
            </a:r>
            <a:r>
              <a:rPr lang="en-US" sz="3200" dirty="0"/>
              <a:t>of a photon is related to its </a:t>
            </a:r>
            <a:r>
              <a:rPr lang="en-US" sz="3200" b="1" dirty="0"/>
              <a:t>wavelength</a:t>
            </a:r>
            <a:r>
              <a:rPr lang="en-US" sz="3200" dirty="0"/>
              <a:t> …</a:t>
            </a:r>
            <a:endParaRPr lang="en-US" sz="3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>
            <a:off x="934880" y="1306090"/>
            <a:ext cx="6692348" cy="4856439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1262724"/>
                </a:xfrm>
                <a:prstGeom prst="rect">
                  <a:avLst/>
                </a:prstGeom>
                <a:blipFill>
                  <a:blip r:embed="rId4"/>
                  <a:stretch>
                    <a:fillRect l="-2419" t="-3093" b="-8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 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419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CA4C3-3586-7F4E-8677-7C5F8DB451A2}"/>
              </a:ext>
            </a:extLst>
          </p:cNvPr>
          <p:cNvSpPr txBox="1"/>
          <p:nvPr/>
        </p:nvSpPr>
        <p:spPr>
          <a:xfrm>
            <a:off x="7883236" y="3137434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what exactly is that wavelength all about?</a:t>
            </a:r>
          </a:p>
        </p:txBody>
      </p:sp>
    </p:spTree>
    <p:extLst>
      <p:ext uri="{BB962C8B-B14F-4D97-AF65-F5344CB8AC3E}">
        <p14:creationId xmlns:p14="http://schemas.microsoft.com/office/powerpoint/2010/main" val="232055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E59A61-4C58-FE46-AE00-D3D75CCE6B12}"/>
              </a:ext>
            </a:extLst>
          </p:cNvPr>
          <p:cNvSpPr txBox="1"/>
          <p:nvPr/>
        </p:nvSpPr>
        <p:spPr>
          <a:xfrm>
            <a:off x="934278" y="2410381"/>
            <a:ext cx="252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Beam of 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BA4F8-A588-934F-9254-6F52F3718025}"/>
              </a:ext>
            </a:extLst>
          </p:cNvPr>
          <p:cNvCxnSpPr>
            <a:cxnSpLocks/>
          </p:cNvCxnSpPr>
          <p:nvPr/>
        </p:nvCxnSpPr>
        <p:spPr>
          <a:xfrm>
            <a:off x="827314" y="3655643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4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BA4F8-A588-934F-9254-6F52F3718025}"/>
              </a:ext>
            </a:extLst>
          </p:cNvPr>
          <p:cNvCxnSpPr>
            <a:cxnSpLocks/>
          </p:cNvCxnSpPr>
          <p:nvPr/>
        </p:nvCxnSpPr>
        <p:spPr>
          <a:xfrm>
            <a:off x="827314" y="3655643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9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423A8-C964-7E46-93B0-1DC7E22225EF}"/>
              </a:ext>
            </a:extLst>
          </p:cNvPr>
          <p:cNvCxnSpPr>
            <a:cxnSpLocks/>
          </p:cNvCxnSpPr>
          <p:nvPr/>
        </p:nvCxnSpPr>
        <p:spPr>
          <a:xfrm>
            <a:off x="827314" y="3655643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75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Recap: How atoms emit (glow)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7D3116-FA51-9542-8D6E-B0713ADCDAED}"/>
              </a:ext>
            </a:extLst>
          </p:cNvPr>
          <p:cNvSpPr txBox="1"/>
          <p:nvPr/>
        </p:nvSpPr>
        <p:spPr>
          <a:xfrm>
            <a:off x="7351283" y="1517873"/>
            <a:ext cx="4652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the atom is in an </a:t>
            </a:r>
            <a:r>
              <a:rPr lang="en-US" sz="2400" b="1" dirty="0"/>
              <a:t>excited state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However (as we’ve talked about), the electron doesn’t stay there long: it falls to a </a:t>
            </a:r>
            <a:r>
              <a:rPr lang="en-US" sz="2400" b="1" dirty="0"/>
              <a:t>lower orbital </a:t>
            </a:r>
            <a:r>
              <a:rPr lang="en-US" sz="2400" dirty="0"/>
              <a:t>and emits a photon in the process.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210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923329"/>
            <a:chOff x="7118251" y="3429000"/>
            <a:chExt cx="760071" cy="9233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FED5C3-7B3F-5641-A63A-DB1E3F50F2C2}"/>
              </a:ext>
            </a:extLst>
          </p:cNvPr>
          <p:cNvCxnSpPr>
            <a:cxnSpLocks/>
          </p:cNvCxnSpPr>
          <p:nvPr/>
        </p:nvCxnSpPr>
        <p:spPr>
          <a:xfrm>
            <a:off x="827314" y="3655643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5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275BD7-526D-2C49-BF98-CCA5A812DB8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95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798E5-D08B-CB4E-8C5D-A3BA9156391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9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3061809"/>
            <a:ext cx="760070" cy="828856"/>
            <a:chOff x="7118252" y="3061809"/>
            <a:chExt cx="760070" cy="8288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3061809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D1916-F59A-104E-8C72-11C3B31FCFDE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2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2884509"/>
            <a:ext cx="760070" cy="1006156"/>
            <a:chOff x="7118252" y="2884509"/>
            <a:chExt cx="760070" cy="10061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28845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1B321-68E1-5A4A-8720-A85B7904195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0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039497"/>
            <a:ext cx="760071" cy="851168"/>
            <a:chOff x="7118251" y="3039497"/>
            <a:chExt cx="760071" cy="8511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1" y="3039497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EABDE7-BB3F-E148-91F5-718ADCB523F0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6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5D028-F426-0B44-9777-8399C3901311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0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2830" y="3429000"/>
            <a:ext cx="760070" cy="885929"/>
            <a:chOff x="7118252" y="3429000"/>
            <a:chExt cx="760070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3049B0-9CD8-404B-A601-BA769D040878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28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2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DB9C4-9B29-F44B-9804-40FE601A501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1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E275C-946D-B148-9030-B7DF821D03A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85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7351283" y="1517873"/>
                <a:ext cx="4652032" cy="313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energy of the photon,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r>
                  <a:rPr lang="en-US" sz="2400" dirty="0"/>
                  <a:t>, equals the energy of the gap of the molecule,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r>
                  <a:rPr lang="en-US" sz="2400" dirty="0"/>
                  <a:t> (and therefore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) lies between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and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𝒆𝑽</m:t>
                    </m:r>
                  </m:oMath>
                </a14:m>
                <a:r>
                  <a:rPr lang="en-US" sz="2400" dirty="0"/>
                  <a:t>, the corresponding photon will be in the </a:t>
                </a:r>
                <a:r>
                  <a:rPr lang="en-US" sz="2400" b="1" dirty="0"/>
                  <a:t>visible range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83" y="1517873"/>
                <a:ext cx="4652032" cy="3135667"/>
              </a:xfrm>
              <a:prstGeom prst="rect">
                <a:avLst/>
              </a:prstGeom>
              <a:blipFill>
                <a:blip r:embed="rId3"/>
                <a:stretch>
                  <a:fillRect l="-1902" t="-1210" r="-1902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533A9-6C98-6543-8FF6-B83B9D9E28B8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Recap: How atoms emit (glow)</a:t>
            </a:r>
          </a:p>
        </p:txBody>
      </p:sp>
    </p:spTree>
    <p:extLst>
      <p:ext uri="{BB962C8B-B14F-4D97-AF65-F5344CB8AC3E}">
        <p14:creationId xmlns:p14="http://schemas.microsoft.com/office/powerpoint/2010/main" val="405834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9016FE-4B9B-5D45-9DFD-C55C4BDA394F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6B540-948A-764F-A2D4-5DCEB226E44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E8E0B-0658-A744-881D-DD58420CC5A1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734DCD-C5EF-0643-9F95-6F7F564A923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54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977476"/>
            <a:ext cx="760070" cy="913189"/>
            <a:chOff x="7118252" y="2977476"/>
            <a:chExt cx="760070" cy="9131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97747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4A8638-C1D4-3C45-83AC-220613DEADC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51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837009"/>
            <a:ext cx="760070" cy="1053656"/>
            <a:chOff x="7118252" y="2837009"/>
            <a:chExt cx="760070" cy="10536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8370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5D02F-228A-D040-A2B3-D90F7D447A0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52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3008486"/>
            <a:ext cx="760070" cy="882179"/>
            <a:chOff x="7118252" y="3008486"/>
            <a:chExt cx="760070" cy="8821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300848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12361D-E56C-9B4A-AF9C-BA2ACB77F97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85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12DFC-3F45-2143-BB57-9E268D8676AA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13C711-8F15-8B44-BE50-E207B14776D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8F05DD-6BC8-2742-A468-C6DC69CA6E1E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74CEE-2F12-C24F-838E-6D7EB28D8D7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8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6481B-9A91-0241-B18E-BD9BED2C251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5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30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CD083-EA93-DB47-B46C-921B6C788EA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08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Another way to think about light: as a way to jiggle charged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45795"/>
            <a:chOff x="7118251" y="3429000"/>
            <a:chExt cx="760071" cy="8457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1255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D44B2-C5FA-F941-9ACF-309A33A05EC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66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6B6D21-8F5C-C741-932B-9A1223146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15044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423A8-C964-7E46-93B0-1DC7E22225EF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15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6B6D21-8F5C-C741-932B-9A1223146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4726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423A8-C964-7E46-93B0-1DC7E22225EF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22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7260774" y="1517873"/>
                <a:ext cx="4931226" cy="310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we need GEOO </a:t>
                </a:r>
                <a:r>
                  <a:rPr lang="en-US" sz="2400" b="1" dirty="0"/>
                  <a:t>and</a:t>
                </a:r>
                <a:r>
                  <a:rPr lang="en-US" sz="2400" dirty="0"/>
                  <a:t> Spartan: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GEOO diagram shows you lots of orbitals, but it’s </a:t>
                </a:r>
                <a:r>
                  <a:rPr lang="en-US" sz="2400" b="1" dirty="0"/>
                  <a:t>qualitative</a:t>
                </a:r>
                <a:r>
                  <a:rPr lang="en-US" sz="2400" dirty="0"/>
                  <a:t>: you can’t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. from it.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Spartan is </a:t>
                </a:r>
                <a:r>
                  <a:rPr lang="en-US" sz="2400" b="1" dirty="0"/>
                  <a:t>quantitative</a:t>
                </a:r>
                <a:r>
                  <a:rPr lang="en-US" sz="2400" dirty="0"/>
                  <a:t> (it will tell you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), but it shows only a subset of the orbitals.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4" y="1517873"/>
                <a:ext cx="4931226" cy="3107133"/>
              </a:xfrm>
              <a:prstGeom prst="rect">
                <a:avLst/>
              </a:prstGeom>
              <a:blipFill>
                <a:blip r:embed="rId3"/>
                <a:stretch>
                  <a:fillRect l="-1795" t="-1626" r="-2821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53F80F9-597A-F643-9F0E-BBFC40AD91FB}"/>
              </a:ext>
            </a:extLst>
          </p:cNvPr>
          <p:cNvSpPr/>
          <p:nvPr/>
        </p:nvSpPr>
        <p:spPr>
          <a:xfrm>
            <a:off x="3794693" y="2455218"/>
            <a:ext cx="217715" cy="43363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/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  <a:blipFill>
                <a:blip r:embed="rId5"/>
                <a:stretch>
                  <a:fillRect l="-629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DF3992C-E0F7-9045-B706-7B34EE8AD4AF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Recap: How atoms emit (glow)</a:t>
            </a:r>
          </a:p>
        </p:txBody>
      </p:sp>
    </p:spTree>
    <p:extLst>
      <p:ext uri="{BB962C8B-B14F-4D97-AF65-F5344CB8AC3E}">
        <p14:creationId xmlns:p14="http://schemas.microsoft.com/office/powerpoint/2010/main" val="2411800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10079F-9EDD-3442-AEF3-C039D9FE7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66101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923329"/>
            <a:chOff x="7118251" y="3429000"/>
            <a:chExt cx="760071" cy="9233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4616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FED5C3-7B3F-5641-A63A-DB1E3F50F2C2}"/>
              </a:ext>
            </a:extLst>
          </p:cNvPr>
          <p:cNvCxnSpPr>
            <a:cxnSpLocks/>
          </p:cNvCxnSpPr>
          <p:nvPr/>
        </p:nvCxnSpPr>
        <p:spPr>
          <a:xfrm>
            <a:off x="827314" y="3675739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31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79A50A-5F43-F145-8B07-4CED4C735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052910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429000"/>
            <a:ext cx="760071" cy="823907"/>
            <a:chOff x="7118251" y="3429000"/>
            <a:chExt cx="760071" cy="8239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>
              <a:off x="7118251" y="3890664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275BD7-526D-2C49-BF98-CCA5A812DB8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68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377822-6952-7C4D-BF77-89144035C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219162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9798E5-D08B-CB4E-8C5D-A3BA9156391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22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0ED0A3-460D-7542-85DD-20D9179A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45666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3061809"/>
            <a:ext cx="760070" cy="828856"/>
            <a:chOff x="7118252" y="3061809"/>
            <a:chExt cx="760070" cy="8288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3061809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D1916-F59A-104E-8C72-11C3B31FCFDE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90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F278BB-95EB-A547-B268-022FD831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68230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30" y="2884509"/>
            <a:ext cx="760070" cy="1006156"/>
            <a:chOff x="7118252" y="2884509"/>
            <a:chExt cx="760070" cy="10061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2" y="28845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1B321-68E1-5A4A-8720-A85B7904195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270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9178BF-A464-B245-A95E-8601A171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1979185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B27C0-D572-BD47-8217-3BAB6086D511}"/>
              </a:ext>
            </a:extLst>
          </p:cNvPr>
          <p:cNvGrpSpPr/>
          <p:nvPr/>
        </p:nvGrpSpPr>
        <p:grpSpPr>
          <a:xfrm>
            <a:off x="6822829" y="3039497"/>
            <a:ext cx="760071" cy="851168"/>
            <a:chOff x="7118251" y="3039497"/>
            <a:chExt cx="760071" cy="8511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3FBEEF-496A-8B4E-A887-8681A8C5CFC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56489F0-A3FF-B04D-8168-E5589C94129C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55FC6-3BEE-1143-B705-18D450D3F6CF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4E96D09-DC9E-8C4C-839D-D2C7E11A68E6}"/>
                </a:ext>
              </a:extLst>
            </p:cNvPr>
            <p:cNvSpPr/>
            <p:nvPr/>
          </p:nvSpPr>
          <p:spPr>
            <a:xfrm flipV="1">
              <a:off x="7118251" y="3039497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EABDE7-BB3F-E148-91F5-718ADCB523F0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237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F586E6-B0AA-1F46-9C57-A3755D7F9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252317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3FBEEF-496A-8B4E-A887-8681A8C5CFC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489F0-A3FF-B04D-8168-E5589C94129C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55FC6-3BEE-1143-B705-18D450D3F6CF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5D028-F426-0B44-9777-8399C3901311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70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F76B23-3080-1C42-8567-36394A7B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430447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2830" y="3429000"/>
            <a:ext cx="760070" cy="885929"/>
            <a:chOff x="7118252" y="3429000"/>
            <a:chExt cx="760070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3049B0-9CD8-404B-A601-BA769D040878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23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6178ED-3C98-1449-8D33-097C1CA95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632326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2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DB9C4-9B29-F44B-9804-40FE601A501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524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01A2CD-71F9-9844-A9DF-1654B91C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288170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CF30A-5714-E449-8056-E53D798E33CA}"/>
              </a:ext>
            </a:extLst>
          </p:cNvPr>
          <p:cNvGrpSpPr/>
          <p:nvPr/>
        </p:nvGrpSpPr>
        <p:grpSpPr>
          <a:xfrm>
            <a:off x="6820191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9016FE-4B9B-5D45-9DFD-C55C4BDA394F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D6B540-948A-764F-A2D4-5DCEB226E44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E8E0B-0658-A744-881D-DD58420CC5A1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F64E62A-C610-E846-A5E9-AADC001EB3CD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E275C-946D-B148-9030-B7DF821D03A5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A8BC590-65D6-AC4A-B40B-7CF8CF45ACD3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021E3-4AEC-A046-A92A-D59A66716904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</p:spTree>
    <p:extLst>
      <p:ext uri="{BB962C8B-B14F-4D97-AF65-F5344CB8AC3E}">
        <p14:creationId xmlns:p14="http://schemas.microsoft.com/office/powerpoint/2010/main" val="1497743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7B83B6-106E-0E40-9BAE-9416EE1AF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26171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9016FE-4B9B-5D45-9DFD-C55C4BDA394F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D6B540-948A-764F-A2D4-5DCEB226E44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E8E0B-0658-A744-881D-DD58420CC5A1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734DCD-C5EF-0643-9F95-6F7F564A9232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97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03BFFA-9298-304A-B76A-8FC74275D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53484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977476"/>
            <a:ext cx="760070" cy="913189"/>
            <a:chOff x="7118252" y="2977476"/>
            <a:chExt cx="760070" cy="91318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97747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4A8638-C1D4-3C45-83AC-220613DEADC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36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19FB19-8342-2B41-B201-528B1DAC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381986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2837009"/>
            <a:ext cx="760070" cy="1053656"/>
            <a:chOff x="7118252" y="2837009"/>
            <a:chExt cx="760070" cy="10536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2837009"/>
              <a:ext cx="337625" cy="507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5D02F-228A-D040-A2B3-D90F7D447A0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713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13D1F9-3CA6-3D44-92B7-334B02CC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057361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78150-D9C1-5F4A-809D-7C6E74AD9D40}"/>
              </a:ext>
            </a:extLst>
          </p:cNvPr>
          <p:cNvGrpSpPr/>
          <p:nvPr/>
        </p:nvGrpSpPr>
        <p:grpSpPr>
          <a:xfrm>
            <a:off x="6822830" y="3008486"/>
            <a:ext cx="760070" cy="882179"/>
            <a:chOff x="7118252" y="3008486"/>
            <a:chExt cx="760070" cy="8821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12DFC-3F45-2143-BB57-9E268D8676AA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613C711-8F15-8B44-BE50-E207B14776DB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F05DD-6BC8-2742-A468-C6DC69CA6E1E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BF6C6966-702E-5047-A0C0-238E7D4583BA}"/>
                </a:ext>
              </a:extLst>
            </p:cNvPr>
            <p:cNvSpPr/>
            <p:nvPr/>
          </p:nvSpPr>
          <p:spPr>
            <a:xfrm flipV="1">
              <a:off x="7118252" y="3008486"/>
              <a:ext cx="337625" cy="3671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12361D-E56C-9B4A-AF9C-BA2ACB77F977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924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C721A-4554-A647-B196-D7654EABB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330495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12DFC-3F45-2143-BB57-9E268D8676AA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13C711-8F15-8B44-BE50-E207B14776DB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8F05DD-6BC8-2742-A468-C6DC69CA6E1E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74CEE-2F12-C24F-838E-6D7EB28D8D7B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702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8AAC9D-916E-E64B-95FE-3E6E01668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508623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85929"/>
            <a:chOff x="7118251" y="3429000"/>
            <a:chExt cx="760071" cy="8859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52686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6481B-9A91-0241-B18E-BD9BED2C251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0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309309-1615-F043-9411-85B27781C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4781758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30" y="3429000"/>
            <a:ext cx="760070" cy="1053658"/>
            <a:chOff x="7118252" y="3429000"/>
            <a:chExt cx="760070" cy="10536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2" y="3952686"/>
              <a:ext cx="337625" cy="5299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CD083-EA93-DB47-B46C-921B6C788EA6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523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99E11A-6B72-B843-9204-F7A2A85F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5185519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94A0A-C8D0-6944-97B1-7602A6B3E308}"/>
              </a:ext>
            </a:extLst>
          </p:cNvPr>
          <p:cNvGrpSpPr/>
          <p:nvPr/>
        </p:nvGrpSpPr>
        <p:grpSpPr>
          <a:xfrm>
            <a:off x="6822829" y="3429000"/>
            <a:ext cx="760071" cy="845795"/>
            <a:chOff x="7118251" y="3429000"/>
            <a:chExt cx="760071" cy="8457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79057E-66A9-AC4F-9374-C152DDABE5A9}"/>
                </a:ext>
              </a:extLst>
            </p:cNvPr>
            <p:cNvGrpSpPr/>
            <p:nvPr/>
          </p:nvGrpSpPr>
          <p:grpSpPr>
            <a:xfrm>
              <a:off x="7118252" y="3429000"/>
              <a:ext cx="760070" cy="461665"/>
              <a:chOff x="5753685" y="3257953"/>
              <a:chExt cx="760070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417FC1-4D2D-6E49-A2D0-5DCD3DF1EBF6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E5649-D623-3840-B579-78BAA637F262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C6BF380-DFA7-1649-808E-331B6C54E938}"/>
                </a:ext>
              </a:extLst>
            </p:cNvPr>
            <p:cNvSpPr/>
            <p:nvPr/>
          </p:nvSpPr>
          <p:spPr>
            <a:xfrm>
              <a:off x="7118251" y="391255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D44B2-C5FA-F941-9ACF-309A33A05EC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14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99E11A-6B72-B843-9204-F7A2A85F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2" r="22830" b="55272"/>
          <a:stretch/>
        </p:blipFill>
        <p:spPr>
          <a:xfrm flipV="1">
            <a:off x="5353960" y="2513905"/>
            <a:ext cx="7022308" cy="190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Thinking about light as a wave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79057E-66A9-AC4F-9374-C152DDABE5A9}"/>
              </a:ext>
            </a:extLst>
          </p:cNvPr>
          <p:cNvGrpSpPr/>
          <p:nvPr/>
        </p:nvGrpSpPr>
        <p:grpSpPr>
          <a:xfrm>
            <a:off x="6822830" y="3429000"/>
            <a:ext cx="760070" cy="461665"/>
            <a:chOff x="5753685" y="3257953"/>
            <a:chExt cx="760070" cy="46166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417FC1-4D2D-6E49-A2D0-5DCD3DF1EBF6}"/>
                </a:ext>
              </a:extLst>
            </p:cNvPr>
            <p:cNvSpPr/>
            <p:nvPr/>
          </p:nvSpPr>
          <p:spPr>
            <a:xfrm flipV="1">
              <a:off x="5753685" y="3319974"/>
              <a:ext cx="337625" cy="337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E5649-D623-3840-B579-78BAA637F262}"/>
                </a:ext>
              </a:extLst>
            </p:cNvPr>
            <p:cNvSpPr txBox="1"/>
            <p:nvPr/>
          </p:nvSpPr>
          <p:spPr>
            <a:xfrm>
              <a:off x="5782235" y="3257953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D44B2-C5FA-F941-9ACF-309A33A05ECF}"/>
              </a:ext>
            </a:extLst>
          </p:cNvPr>
          <p:cNvCxnSpPr>
            <a:cxnSpLocks/>
          </p:cNvCxnSpPr>
          <p:nvPr/>
        </p:nvCxnSpPr>
        <p:spPr>
          <a:xfrm>
            <a:off x="827314" y="3661225"/>
            <a:ext cx="5733143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68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 note about the direction of the jiggling (acceleration)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 rot="20612656">
            <a:off x="260626" y="1048626"/>
            <a:ext cx="6692348" cy="4856439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/>
                <p:nvPr/>
              </p:nvSpPr>
              <p:spPr>
                <a:xfrm>
                  <a:off x="7271464" y="983952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1464" y="983952"/>
                  <a:ext cx="2785595" cy="1262724"/>
                </a:xfrm>
                <a:prstGeom prst="rect">
                  <a:avLst/>
                </a:prstGeom>
                <a:blipFill>
                  <a:blip r:embed="rId4"/>
                  <a:stretch>
                    <a:fillRect l="-2834" t="-41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/>
                <p:nvPr/>
              </p:nvSpPr>
              <p:spPr>
                <a:xfrm>
                  <a:off x="7190668" y="3568185"/>
                  <a:ext cx="2785595" cy="12627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Violet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8" y="3568185"/>
                  <a:ext cx="2785595" cy="1262724"/>
                </a:xfrm>
                <a:prstGeom prst="rect">
                  <a:avLst/>
                </a:prstGeom>
                <a:blipFill>
                  <a:blip r:embed="rId5"/>
                  <a:stretch>
                    <a:fillRect l="-2419" t="-41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FC7B390-7E8B-234C-A3E8-3C79F9E880E3}"/>
              </a:ext>
            </a:extLst>
          </p:cNvPr>
          <p:cNvSpPr/>
          <p:nvPr/>
        </p:nvSpPr>
        <p:spPr>
          <a:xfrm>
            <a:off x="535874" y="5976182"/>
            <a:ext cx="5713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en.wikipedia.org</a:t>
            </a:r>
            <a:r>
              <a:rPr lang="en-US" dirty="0">
                <a:hlinkClick r:id="rId6"/>
              </a:rPr>
              <a:t>/wiki/Light#/media/</a:t>
            </a:r>
            <a:r>
              <a:rPr lang="en-US" dirty="0" err="1">
                <a:hlinkClick r:id="rId6"/>
              </a:rPr>
              <a:t>File:Light_dispersion_conceptual_waves.gif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3810D-3096-9D45-A9D5-98F63D53A315}"/>
              </a:ext>
            </a:extLst>
          </p:cNvPr>
          <p:cNvSpPr txBox="1"/>
          <p:nvPr/>
        </p:nvSpPr>
        <p:spPr>
          <a:xfrm>
            <a:off x="7115400" y="1048626"/>
            <a:ext cx="481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direction of acceleration is </a:t>
            </a:r>
            <a:r>
              <a:rPr lang="en-US" sz="2400" b="1" dirty="0"/>
              <a:t>perpendicular to the path (beam) of the light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2206A3-B566-7B4B-B4FC-CA30ECCB3A30}"/>
              </a:ext>
            </a:extLst>
          </p:cNvPr>
          <p:cNvGrpSpPr/>
          <p:nvPr/>
        </p:nvGrpSpPr>
        <p:grpSpPr>
          <a:xfrm rot="20783311">
            <a:off x="6143030" y="2333680"/>
            <a:ext cx="6258655" cy="2033214"/>
            <a:chOff x="6249370" y="3883685"/>
            <a:chExt cx="6258655" cy="203321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1FF568-9F83-9C41-A42B-D7E257572AD2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70" y="3988493"/>
              <a:ext cx="5843892" cy="164746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47C380D-3609-3347-9F48-C386EE5DCFBD}"/>
                </a:ext>
              </a:extLst>
            </p:cNvPr>
            <p:cNvGrpSpPr/>
            <p:nvPr/>
          </p:nvGrpSpPr>
          <p:grpSpPr>
            <a:xfrm>
              <a:off x="8195894" y="4173478"/>
              <a:ext cx="941368" cy="1162140"/>
              <a:chOff x="8195894" y="4173478"/>
              <a:chExt cx="941368" cy="116214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BBDEB05-B4E8-D94A-ABCE-EBAC9182315E}"/>
                  </a:ext>
                </a:extLst>
              </p:cNvPr>
              <p:cNvGrpSpPr/>
              <p:nvPr/>
            </p:nvGrpSpPr>
            <p:grpSpPr>
              <a:xfrm rot="1018981">
                <a:off x="8377192" y="4173478"/>
                <a:ext cx="760070" cy="848694"/>
                <a:chOff x="7118252" y="3041971"/>
                <a:chExt cx="760070" cy="84869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EDB78A9-1F2B-FB4C-B1A4-8C1534CFDF1D}"/>
                    </a:ext>
                  </a:extLst>
                </p:cNvPr>
                <p:cNvGrpSpPr/>
                <p:nvPr/>
              </p:nvGrpSpPr>
              <p:grpSpPr>
                <a:xfrm>
                  <a:off x="7118252" y="3429000"/>
                  <a:ext cx="760070" cy="461665"/>
                  <a:chOff x="5753685" y="3257953"/>
                  <a:chExt cx="760070" cy="461665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A59140ED-A30A-AE4E-9C53-429A17373A49}"/>
                      </a:ext>
                    </a:extLst>
                  </p:cNvPr>
                  <p:cNvSpPr/>
                  <p:nvPr/>
                </p:nvSpPr>
                <p:spPr>
                  <a:xfrm flipV="1">
                    <a:off x="5753685" y="3319974"/>
                    <a:ext cx="337625" cy="3376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DB210E-3887-594C-B18D-79F062A029B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2235" y="3257953"/>
                    <a:ext cx="7315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+</a:t>
                    </a:r>
                  </a:p>
                </p:txBody>
              </p:sp>
            </p:grpSp>
            <p:sp>
              <p:nvSpPr>
                <p:cNvPr id="33" name="Down Arrow 32">
                  <a:extLst>
                    <a:ext uri="{FF2B5EF4-FFF2-40B4-BE49-F238E27FC236}">
                      <a16:creationId xmlns:a16="http://schemas.microsoft.com/office/drawing/2014/main" id="{18DB00B3-49E0-3944-9667-0739174D2B83}"/>
                    </a:ext>
                  </a:extLst>
                </p:cNvPr>
                <p:cNvSpPr/>
                <p:nvPr/>
              </p:nvSpPr>
              <p:spPr>
                <a:xfrm rot="10800000">
                  <a:off x="7118252" y="3041971"/>
                  <a:ext cx="337625" cy="362243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B956CF1F-DE87-BF48-B1CF-6D229EE5E9CF}"/>
                  </a:ext>
                </a:extLst>
              </p:cNvPr>
              <p:cNvSpPr/>
              <p:nvPr/>
            </p:nvSpPr>
            <p:spPr>
              <a:xfrm rot="1044826">
                <a:off x="8195894" y="4973375"/>
                <a:ext cx="337625" cy="36224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4B247F-C9BD-324A-A911-1EDF9085A600}"/>
                </a:ext>
              </a:extLst>
            </p:cNvPr>
            <p:cNvSpPr txBox="1"/>
            <p:nvPr/>
          </p:nvSpPr>
          <p:spPr>
            <a:xfrm rot="1028889">
              <a:off x="10292859" y="4760663"/>
              <a:ext cx="2215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Not this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A60E-DF32-7E4D-BF0F-B0800AB8A40B}"/>
                </a:ext>
              </a:extLst>
            </p:cNvPr>
            <p:cNvGrpSpPr/>
            <p:nvPr/>
          </p:nvGrpSpPr>
          <p:grpSpPr>
            <a:xfrm rot="5400000">
              <a:off x="10187852" y="4852038"/>
              <a:ext cx="970618" cy="1159104"/>
              <a:chOff x="8167226" y="4169573"/>
              <a:chExt cx="970618" cy="115910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67A631E-F5FE-374A-AED3-D017CC0D1D83}"/>
                  </a:ext>
                </a:extLst>
              </p:cNvPr>
              <p:cNvGrpSpPr/>
              <p:nvPr/>
            </p:nvGrpSpPr>
            <p:grpSpPr>
              <a:xfrm rot="1018981">
                <a:off x="8333608" y="4169573"/>
                <a:ext cx="804236" cy="846092"/>
                <a:chOff x="7074086" y="3044573"/>
                <a:chExt cx="804236" cy="84609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F932AA7-09C2-1045-B423-BE95DB5C7722}"/>
                    </a:ext>
                  </a:extLst>
                </p:cNvPr>
                <p:cNvGrpSpPr/>
                <p:nvPr/>
              </p:nvGrpSpPr>
              <p:grpSpPr>
                <a:xfrm>
                  <a:off x="7118252" y="3429000"/>
                  <a:ext cx="760070" cy="461665"/>
                  <a:chOff x="5753685" y="3257953"/>
                  <a:chExt cx="760070" cy="461665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FBD4339-E183-B944-A81F-91C426B43D50}"/>
                      </a:ext>
                    </a:extLst>
                  </p:cNvPr>
                  <p:cNvSpPr/>
                  <p:nvPr/>
                </p:nvSpPr>
                <p:spPr>
                  <a:xfrm flipV="1">
                    <a:off x="5753685" y="3319974"/>
                    <a:ext cx="337625" cy="33762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207A79B-14FD-7F4A-8D71-048EF732B3E1}"/>
                      </a:ext>
                    </a:extLst>
                  </p:cNvPr>
                  <p:cNvSpPr txBox="1"/>
                  <p:nvPr/>
                </p:nvSpPr>
                <p:spPr>
                  <a:xfrm>
                    <a:off x="5782235" y="3257953"/>
                    <a:ext cx="7315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+</a:t>
                    </a:r>
                  </a:p>
                </p:txBody>
              </p:sp>
            </p:grpSp>
            <p:sp>
              <p:nvSpPr>
                <p:cNvPr id="43" name="Down Arrow 42">
                  <a:extLst>
                    <a:ext uri="{FF2B5EF4-FFF2-40B4-BE49-F238E27FC236}">
                      <a16:creationId xmlns:a16="http://schemas.microsoft.com/office/drawing/2014/main" id="{C326D6DC-0A47-7C48-BB36-DF05F259F9FA}"/>
                    </a:ext>
                  </a:extLst>
                </p:cNvPr>
                <p:cNvSpPr/>
                <p:nvPr/>
              </p:nvSpPr>
              <p:spPr>
                <a:xfrm rot="10597708">
                  <a:off x="7074086" y="3044573"/>
                  <a:ext cx="337625" cy="362243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B2A85CE9-AF6F-D94C-86E0-991E4FAC4589}"/>
                  </a:ext>
                </a:extLst>
              </p:cNvPr>
              <p:cNvSpPr/>
              <p:nvPr/>
            </p:nvSpPr>
            <p:spPr>
              <a:xfrm rot="1073228">
                <a:off x="8167226" y="4966434"/>
                <a:ext cx="337625" cy="36224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5B9C2F-48BA-8540-B60E-62E837EEAB7C}"/>
                </a:ext>
              </a:extLst>
            </p:cNvPr>
            <p:cNvSpPr txBox="1"/>
            <p:nvPr/>
          </p:nvSpPr>
          <p:spPr>
            <a:xfrm rot="816689">
              <a:off x="8350038" y="3883685"/>
              <a:ext cx="2215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31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02358B-4E5A-FD4E-B642-E01F30D10388}"/>
              </a:ext>
            </a:extLst>
          </p:cNvPr>
          <p:cNvCxnSpPr>
            <a:cxnSpLocks/>
          </p:cNvCxnSpPr>
          <p:nvPr/>
        </p:nvCxnSpPr>
        <p:spPr>
          <a:xfrm flipH="1">
            <a:off x="2583543" y="3669030"/>
            <a:ext cx="4194447" cy="213012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9E9ECC-DE68-AB42-889F-F23FD4CFE2FB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AACB-3710-8A4B-A94C-D034B9335F96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</p:spTree>
    <p:extLst>
      <p:ext uri="{BB962C8B-B14F-4D97-AF65-F5344CB8AC3E}">
        <p14:creationId xmlns:p14="http://schemas.microsoft.com/office/powerpoint/2010/main" val="4148547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Summary so far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3341A-5F2C-6D48-9585-345D8253AB14}"/>
              </a:ext>
            </a:extLst>
          </p:cNvPr>
          <p:cNvSpPr txBox="1"/>
          <p:nvPr/>
        </p:nvSpPr>
        <p:spPr>
          <a:xfrm>
            <a:off x="154546" y="1017431"/>
            <a:ext cx="11861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</a:t>
            </a:r>
            <a:r>
              <a:rPr lang="en-US" sz="2400" b="1" dirty="0"/>
              <a:t> effect of light </a:t>
            </a:r>
            <a:r>
              <a:rPr lang="en-US" sz="2400" dirty="0"/>
              <a:t>on a substance is to accelerate charged particles (so far we’ve considered only electrons) up and down in a repeating, wavelike fashion.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acceleration occurs </a:t>
            </a:r>
            <a:r>
              <a:rPr lang="en-US" sz="2400" b="1" dirty="0"/>
              <a:t>perpendicular</a:t>
            </a:r>
            <a:r>
              <a:rPr lang="en-US" sz="2400" dirty="0"/>
              <a:t> </a:t>
            </a:r>
            <a:r>
              <a:rPr lang="en-US" sz="2400" b="1" dirty="0"/>
              <a:t>to the path of the light</a:t>
            </a:r>
          </a:p>
          <a:p>
            <a:endParaRPr lang="en-US" sz="2400" dirty="0"/>
          </a:p>
          <a:p>
            <a:r>
              <a:rPr lang="en-US" sz="2400" dirty="0"/>
              <a:t>How does this explain how light moves electrons from lower to higher orbitals?  </a:t>
            </a:r>
          </a:p>
        </p:txBody>
      </p:sp>
    </p:spTree>
    <p:extLst>
      <p:ext uri="{BB962C8B-B14F-4D97-AF65-F5344CB8AC3E}">
        <p14:creationId xmlns:p14="http://schemas.microsoft.com/office/powerpoint/2010/main" val="3004199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>
            <a:off x="6376267" y="3293806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464471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>
            <a:off x="6376267" y="5034115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663760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 rot="10800000">
            <a:off x="7172647" y="5528730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3903905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 rot="10800000">
            <a:off x="7172647" y="3714693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2185711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 rot="10800000">
            <a:off x="7273970" y="1375937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372247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 rot="5400000">
            <a:off x="6560804" y="823681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3444158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>
            <a:off x="5595629" y="2055468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13915704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>
            <a:off x="6376267" y="3293806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</p:spTree>
    <p:extLst>
      <p:ext uri="{BB962C8B-B14F-4D97-AF65-F5344CB8AC3E}">
        <p14:creationId xmlns:p14="http://schemas.microsoft.com/office/powerpoint/2010/main" val="257611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47206"/>
            <a:ext cx="102366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How light moves electrons from lower to higher orbitals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B5B00-72CF-D84F-BCBA-FD08EAED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49450">
            <a:off x="4159312" y="2024800"/>
            <a:ext cx="5291930" cy="3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7550F3-13D6-4D48-B28D-BDFCAFFFB084}"/>
              </a:ext>
            </a:extLst>
          </p:cNvPr>
          <p:cNvGrpSpPr/>
          <p:nvPr/>
        </p:nvGrpSpPr>
        <p:grpSpPr>
          <a:xfrm>
            <a:off x="-412818" y="2711602"/>
            <a:ext cx="6987324" cy="2441240"/>
            <a:chOff x="-1528020" y="2448422"/>
            <a:chExt cx="8769723" cy="2377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A065C-D84C-5044-9847-B2D943894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2" r="22830" b="55272"/>
            <a:stretch/>
          </p:blipFill>
          <p:spPr>
            <a:xfrm>
              <a:off x="-1528020" y="2955163"/>
              <a:ext cx="8769723" cy="187100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F60354-ECF5-074F-94E0-87ABB62CB0A2}"/>
                </a:ext>
              </a:extLst>
            </p:cNvPr>
            <p:cNvCxnSpPr/>
            <p:nvPr/>
          </p:nvCxnSpPr>
          <p:spPr>
            <a:xfrm>
              <a:off x="298174" y="3045315"/>
              <a:ext cx="6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8D512-F34E-A04C-9AFC-9732B8704EBB}"/>
                </a:ext>
              </a:extLst>
            </p:cNvPr>
            <p:cNvSpPr txBox="1"/>
            <p:nvPr/>
          </p:nvSpPr>
          <p:spPr>
            <a:xfrm>
              <a:off x="-147548" y="2448422"/>
              <a:ext cx="2524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Speed of light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D55788-4C13-7A4D-954D-EDF31C28633B}"/>
              </a:ext>
            </a:extLst>
          </p:cNvPr>
          <p:cNvGrpSpPr/>
          <p:nvPr/>
        </p:nvGrpSpPr>
        <p:grpSpPr>
          <a:xfrm>
            <a:off x="6376267" y="3293806"/>
            <a:ext cx="760070" cy="865465"/>
            <a:chOff x="8612994" y="3429000"/>
            <a:chExt cx="760070" cy="865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4C1B3-16AA-BD4C-B41F-499B50276986}"/>
                </a:ext>
              </a:extLst>
            </p:cNvPr>
            <p:cNvGrpSpPr/>
            <p:nvPr/>
          </p:nvGrpSpPr>
          <p:grpSpPr>
            <a:xfrm>
              <a:off x="8612994" y="3429000"/>
              <a:ext cx="760070" cy="461665"/>
              <a:chOff x="5753685" y="3257953"/>
              <a:chExt cx="760070" cy="4616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2EF866-2872-3E4F-89D5-624B90DE32D7}"/>
                  </a:ext>
                </a:extLst>
              </p:cNvPr>
              <p:cNvSpPr/>
              <p:nvPr/>
            </p:nvSpPr>
            <p:spPr>
              <a:xfrm flipV="1">
                <a:off x="5753685" y="3319974"/>
                <a:ext cx="337625" cy="337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C1708B-3B3D-0F4C-8DD4-2A4FB37D80BA}"/>
                  </a:ext>
                </a:extLst>
              </p:cNvPr>
              <p:cNvSpPr txBox="1"/>
              <p:nvPr/>
            </p:nvSpPr>
            <p:spPr>
              <a:xfrm>
                <a:off x="5782235" y="3257953"/>
                <a:ext cx="731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-</a:t>
                </a:r>
              </a:p>
            </p:txBody>
          </p:sp>
        </p:grp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44356D00-CD1C-794D-9DB7-308E464ACD64}"/>
                </a:ext>
              </a:extLst>
            </p:cNvPr>
            <p:cNvSpPr/>
            <p:nvPr/>
          </p:nvSpPr>
          <p:spPr>
            <a:xfrm>
              <a:off x="8612994" y="3932222"/>
              <a:ext cx="337625" cy="362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8FFD2-4968-C644-87EB-D51CF775FA23}"/>
              </a:ext>
            </a:extLst>
          </p:cNvPr>
          <p:cNvSpPr txBox="1"/>
          <p:nvPr/>
        </p:nvSpPr>
        <p:spPr>
          <a:xfrm>
            <a:off x="5815229" y="789265"/>
            <a:ext cx="311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Chlorophyl molecule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360FE-3EFD-C840-923B-D42747E56C71}"/>
              </a:ext>
            </a:extLst>
          </p:cNvPr>
          <p:cNvSpPr txBox="1"/>
          <p:nvPr/>
        </p:nvSpPr>
        <p:spPr>
          <a:xfrm>
            <a:off x="8544962" y="1165538"/>
            <a:ext cx="33832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 pushing somebody on a swing, the </a:t>
            </a:r>
            <a:r>
              <a:rPr lang="en-US" sz="2400" b="1" dirty="0"/>
              <a:t>frequency of pushing</a:t>
            </a:r>
            <a:r>
              <a:rPr lang="en-US" sz="2400" dirty="0"/>
              <a:t> has to match the </a:t>
            </a:r>
            <a:r>
              <a:rPr lang="en-US" sz="2400" b="1" dirty="0"/>
              <a:t>natural frequency of the thing being pushed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In this case, the pushing is being done by the light, and the thing being pushed is an electron.</a:t>
            </a:r>
          </a:p>
          <a:p>
            <a:endParaRPr lang="en-US" sz="2400" dirty="0"/>
          </a:p>
          <a:p>
            <a:r>
              <a:rPr lang="en-US" sz="2400" dirty="0"/>
              <a:t>This matching is called </a:t>
            </a:r>
            <a:r>
              <a:rPr lang="en-US" sz="2400" b="1" dirty="0"/>
              <a:t>resonance</a:t>
            </a:r>
            <a:r>
              <a:rPr lang="en-US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3902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02358B-4E5A-FD4E-B642-E01F30D10388}"/>
              </a:ext>
            </a:extLst>
          </p:cNvPr>
          <p:cNvCxnSpPr>
            <a:cxnSpLocks/>
          </p:cNvCxnSpPr>
          <p:nvPr/>
        </p:nvCxnSpPr>
        <p:spPr>
          <a:xfrm flipH="1">
            <a:off x="2583543" y="3669030"/>
            <a:ext cx="4194447" cy="213012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9E9ECC-DE68-AB42-889F-F23FD4CFE2FB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AACB-3710-8A4B-A94C-D034B9335F96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39606-E1E2-2446-8B45-73DB6F04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091" y="5361927"/>
            <a:ext cx="1610639" cy="1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4659088" y="737495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3334668"/>
              <a:ext cx="126759" cy="415273"/>
              <a:chOff x="1440233" y="5523685"/>
              <a:chExt cx="126759" cy="41527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5536625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31F766-93B6-8242-8322-4A7577CF2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81"/>
          <a:stretch/>
        </p:blipFill>
        <p:spPr>
          <a:xfrm>
            <a:off x="827465" y="737495"/>
            <a:ext cx="1531095" cy="5880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ECEAC-1E9B-FE43-A9F5-D6B57930C74F}"/>
              </a:ext>
            </a:extLst>
          </p:cNvPr>
          <p:cNvCxnSpPr>
            <a:cxnSpLocks/>
          </p:cNvCxnSpPr>
          <p:nvPr/>
        </p:nvCxnSpPr>
        <p:spPr>
          <a:xfrm flipH="1" flipV="1">
            <a:off x="2501902" y="1538514"/>
            <a:ext cx="3448955" cy="1557536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59F589-96A3-684F-9696-178511E23928}"/>
              </a:ext>
            </a:extLst>
          </p:cNvPr>
          <p:cNvSpPr txBox="1"/>
          <p:nvPr/>
        </p:nvSpPr>
        <p:spPr>
          <a:xfrm>
            <a:off x="7783887" y="4834890"/>
            <a:ext cx="34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orbital in GEOO corresponds to which orbital in Spartan?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035825-761A-604C-81A4-9FDA87EC893E}"/>
              </a:ext>
            </a:extLst>
          </p:cNvPr>
          <p:cNvSpPr txBox="1"/>
          <p:nvPr/>
        </p:nvSpPr>
        <p:spPr>
          <a:xfrm>
            <a:off x="11430" y="-1443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Example: Mg</a:t>
            </a:r>
            <a:r>
              <a:rPr lang="en-US" sz="3000" b="1" baseline="30000" dirty="0"/>
              <a:t>2+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7346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2011</Words>
  <Application>Microsoft Macintosh PowerPoint</Application>
  <PresentationFormat>Widescreen</PresentationFormat>
  <Paragraphs>371</Paragraphs>
  <Slides>79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141</cp:revision>
  <dcterms:created xsi:type="dcterms:W3CDTF">2021-02-12T21:01:20Z</dcterms:created>
  <dcterms:modified xsi:type="dcterms:W3CDTF">2022-02-21T21:24:01Z</dcterms:modified>
</cp:coreProperties>
</file>